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05" r:id="rId3"/>
    <p:sldId id="308" r:id="rId4"/>
    <p:sldId id="309" r:id="rId5"/>
    <p:sldId id="307" r:id="rId6"/>
    <p:sldId id="325" r:id="rId7"/>
    <p:sldId id="310" r:id="rId8"/>
    <p:sldId id="327" r:id="rId9"/>
    <p:sldId id="326" r:id="rId10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 Hergatt" initials="DH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594" y="-390"/>
      </p:cViewPr>
      <p:guideLst>
        <p:guide orient="horz" pos="870"/>
        <p:guide orient="horz" pos="4032"/>
        <p:guide orient="horz" pos="996"/>
        <p:guide pos="294"/>
        <p:guide pos="2880"/>
        <p:guide pos="5465"/>
        <p:guide pos="5329"/>
        <p:guide pos="431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26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875C470-5802-4997-8EEF-5C290EE680E5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sv-SE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44426D9-2B56-4F93-A6A8-57E7D948B61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0175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171450" indent="-171450" algn="l" rtl="0" fontAlgn="base">
      <a:spcBef>
        <a:spcPts val="6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355600" indent="-177800" algn="l" rtl="0" fontAlgn="base">
      <a:spcBef>
        <a:spcPts val="600"/>
      </a:spcBef>
      <a:spcAft>
        <a:spcPct val="0"/>
      </a:spcAft>
      <a:buFont typeface="Calibri" pitchFamily="34" charset="0"/>
      <a:buChar char="–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534988" indent="-179388" algn="l" rtl="0" fontAlgn="base">
      <a:spcBef>
        <a:spcPts val="600"/>
      </a:spcBef>
      <a:spcAft>
        <a:spcPct val="0"/>
      </a:spcAft>
      <a:buFont typeface="Calibri" pitchFamily="34" charset="0"/>
      <a:buChar char="–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712788" indent="-177800" algn="l" rtl="0" fontAlgn="base">
      <a:spcBef>
        <a:spcPts val="600"/>
      </a:spcBef>
      <a:spcAft>
        <a:spcPct val="0"/>
      </a:spcAft>
      <a:buFont typeface="Calibri" pitchFamily="34" charset="0"/>
      <a:buChar char="–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CCEF6F-8C1E-4CCB-85F0-5F016D752364}" type="slidenum">
              <a:rPr lang="sv-SE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sv-SE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Husqva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Y:\Husqvarna_122\J-1602_N_Nov-11_Mall_CS\jpg\logotype-husqvarn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325" y="292100"/>
            <a:ext cx="1157288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0366" y="5342617"/>
            <a:ext cx="7265792" cy="601066"/>
          </a:xfrm>
        </p:spPr>
        <p:txBody>
          <a:bodyPr>
            <a:normAutofit/>
          </a:bodyPr>
          <a:lstStyle>
            <a:lvl1pPr algn="ctr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366" y="6029334"/>
            <a:ext cx="7265792" cy="409600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40365" y="1823382"/>
            <a:ext cx="1664218" cy="1659408"/>
          </a:xfrm>
          <a:solidFill>
            <a:schemeClr val="bg2"/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sv-SE" noProof="0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807556" y="1823382"/>
            <a:ext cx="1664218" cy="1659408"/>
          </a:xfrm>
          <a:solidFill>
            <a:schemeClr val="bg2"/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sv-SE" noProof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674747" y="1823382"/>
            <a:ext cx="1664218" cy="1659408"/>
          </a:xfrm>
          <a:solidFill>
            <a:schemeClr val="bg2"/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sv-SE" noProof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6541939" y="1823382"/>
            <a:ext cx="1664218" cy="1659408"/>
          </a:xfrm>
          <a:solidFill>
            <a:schemeClr val="bg2"/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sv-SE" noProof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940365" y="3694572"/>
            <a:ext cx="1664218" cy="1659408"/>
          </a:xfrm>
          <a:solidFill>
            <a:schemeClr val="bg2"/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sv-SE" noProof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2807556" y="3694572"/>
            <a:ext cx="1664218" cy="1659408"/>
          </a:xfrm>
          <a:solidFill>
            <a:schemeClr val="bg2"/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sv-SE" noProof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674747" y="3694572"/>
            <a:ext cx="1664218" cy="1659408"/>
          </a:xfrm>
          <a:solidFill>
            <a:schemeClr val="bg2"/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sv-SE" noProof="0"/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6541939" y="3694572"/>
            <a:ext cx="1664218" cy="1659408"/>
          </a:xfrm>
          <a:solidFill>
            <a:schemeClr val="bg2"/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706611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82713"/>
            <a:ext cx="4040188" cy="687387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tIns="0" rtlCol="0">
            <a:noAutofit/>
          </a:bodyPr>
          <a:lstStyle>
            <a:lvl1pPr>
              <a:defRPr lang="en-US" sz="1800" dirty="0" smtClean="0"/>
            </a:lvl1pPr>
            <a:lvl2pPr>
              <a:defRPr lang="en-US" sz="1600" dirty="0" smtClean="0"/>
            </a:lvl2pPr>
            <a:lvl3pPr>
              <a:defRPr lang="en-US" sz="1400" dirty="0" smtClean="0"/>
            </a:lvl3pPr>
            <a:lvl4pPr>
              <a:defRPr lang="en-US" sz="1200" dirty="0" smtClean="0"/>
            </a:lvl4pPr>
            <a:lvl5pPr>
              <a:defRPr lang="sv-SE" sz="1200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82713"/>
            <a:ext cx="4041775" cy="687387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tIns="0" rtlCol="0">
            <a:noAutofit/>
          </a:bodyPr>
          <a:lstStyle>
            <a:lvl1pPr>
              <a:defRPr lang="en-US" sz="1800" smtClean="0"/>
            </a:lvl1pPr>
            <a:lvl2pPr>
              <a:defRPr lang="en-US" sz="1600" smtClean="0"/>
            </a:lvl2pPr>
            <a:lvl3pPr>
              <a:defRPr lang="en-US" sz="1400" smtClean="0"/>
            </a:lvl3pPr>
            <a:lvl4pPr>
              <a:defRPr lang="en-US" sz="1200" smtClean="0"/>
            </a:lvl4pPr>
            <a:lvl5pPr>
              <a:defRPr lang="sv-SE"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2F06-CB59-4298-971F-CD855B0EF4CF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58168-44AA-4EE3-BC1D-4BB068D9204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402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2050C-65C9-4F44-86EB-C76464DE8576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21288-07AD-43AE-A2F9-BB0930FF313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73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8D35B-F67C-4F9D-9E90-89F925FA6F30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E18C4-C06B-4A75-85C4-7DF39224BFD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545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>
            <a:spLocks noChangeArrowheads="1"/>
          </p:cNvSpPr>
          <p:nvPr/>
        </p:nvSpPr>
        <p:spPr bwMode="auto">
          <a:xfrm>
            <a:off x="465138" y="5253038"/>
            <a:ext cx="82137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/>
              <a:t>www.husqvarnagroup.com</a:t>
            </a:r>
          </a:p>
          <a:p>
            <a:pPr algn="ctr"/>
            <a:endParaRPr lang="sv-SE">
              <a:cs typeface="Arial" charset="0"/>
            </a:endParaRPr>
          </a:p>
        </p:txBody>
      </p:sp>
      <p:pic>
        <p:nvPicPr>
          <p:cNvPr id="3" name="Picture 2" descr="Y:\Husqvarna_122\J-1602_N_Nov-11_Mall_CS\jpg\logotype-husqvarna_sto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1181100"/>
            <a:ext cx="3006725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79B64-88A5-4D25-8C9C-8FFA00611052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2D5D3-86C1-4923-97E9-23B416C9963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5099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82BAD-36A4-4DCC-A0EB-9B38E9390FC1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7B0DA-2F7A-456F-9C24-13ED7131538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4486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C7074-9C55-4218-9D99-C1050B7F3772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0C3D4-A02D-497A-8271-F2AC4D446BE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3530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26477" y="654050"/>
            <a:ext cx="7491046" cy="5295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61809" y="6598364"/>
            <a:ext cx="528991" cy="123111"/>
          </a:xfrm>
        </p:spPr>
        <p:txBody>
          <a:bodyPr/>
          <a:lstStyle>
            <a:lvl1pPr>
              <a:defRPr/>
            </a:lvl1pPr>
          </a:lstStyle>
          <a:p>
            <a:fld id="{657346FF-D331-489B-91D1-52EAB6CA9CFE}" type="datetimeFigureOut">
              <a:rPr lang="sv-SE"/>
              <a:pPr/>
              <a:t>2014-02-03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98364"/>
            <a:ext cx="2895600" cy="123111"/>
          </a:xfr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61766" y="6598364"/>
            <a:ext cx="125034" cy="123111"/>
          </a:xfrm>
        </p:spPr>
        <p:txBody>
          <a:bodyPr/>
          <a:lstStyle>
            <a:lvl1pPr>
              <a:defRPr/>
            </a:lvl1pPr>
          </a:lstStyle>
          <a:p>
            <a:fld id="{AE1359C1-A08B-4662-9836-85645549155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083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29614-241E-4498-8147-703EF9FB52D7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EAFCF-296A-42D5-A951-07AC0FD2E6D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152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81126"/>
            <a:ext cx="3796553" cy="4745038"/>
          </a:xfrm>
        </p:spPr>
        <p:txBody>
          <a:bodyPr rtlCol="0">
            <a:noAutofit/>
          </a:bodyPr>
          <a:lstStyle>
            <a:lvl1pPr>
              <a:defRPr lang="en-US" sz="1800" dirty="0" smtClean="0"/>
            </a:lvl1pPr>
            <a:lvl2pPr>
              <a:defRPr lang="en-US" sz="1600" dirty="0" smtClean="0"/>
            </a:lvl2pPr>
            <a:lvl3pPr>
              <a:defRPr lang="en-US" sz="1400" dirty="0" smtClean="0"/>
            </a:lvl3pPr>
            <a:lvl4pPr>
              <a:defRPr lang="en-US" sz="1200" dirty="0" smtClean="0"/>
            </a:lvl4pPr>
            <a:lvl5pPr>
              <a:defRPr lang="sv-SE" sz="1200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2310" y="1381126"/>
            <a:ext cx="3796553" cy="4745038"/>
          </a:xfrm>
        </p:spPr>
        <p:txBody>
          <a:bodyPr rtlCol="0">
            <a:noAutofit/>
          </a:bodyPr>
          <a:lstStyle>
            <a:lvl1pPr>
              <a:defRPr lang="en-US" sz="1800" smtClean="0"/>
            </a:lvl1pPr>
            <a:lvl2pPr>
              <a:defRPr lang="en-US" sz="1600" smtClean="0"/>
            </a:lvl2pPr>
            <a:lvl3pPr>
              <a:defRPr lang="en-US" sz="1400" smtClean="0"/>
            </a:lvl3pPr>
            <a:lvl4pPr>
              <a:defRPr lang="en-US" sz="1200" smtClean="0"/>
            </a:lvl4pPr>
            <a:lvl5pPr>
              <a:defRPr lang="sv-SE"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5001E-9CE7-49B6-B481-7E1BD28D19C9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DC0D8-19D9-4E9E-BBD5-11879F5CD04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175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5139" y="1381125"/>
            <a:ext cx="8210549" cy="5019675"/>
          </a:xfrm>
          <a:solidFill>
            <a:schemeClr val="bg2"/>
          </a:solidFill>
        </p:spPr>
        <p:txBody>
          <a:bodyPr tIns="720000" rtlCol="0">
            <a:norm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sv-SE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4707" y="3937309"/>
            <a:ext cx="6454588" cy="770815"/>
          </a:xfrm>
          <a:effectLst>
            <a:outerShdw blurRad="63500" dist="12700" dir="2700000" algn="tl" rotWithShape="0">
              <a:prstClr val="black"/>
            </a:outerShdw>
          </a:effectLst>
        </p:spPr>
        <p:txBody>
          <a:bodyPr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lang="en-US" sz="2000" b="0" kern="1200" cap="none" dirty="0" smtClean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707" y="2710536"/>
            <a:ext cx="6472298" cy="1143000"/>
          </a:xfrm>
          <a:effectLst>
            <a:outerShdw blurRad="63500" dist="12700" dir="2700000" algn="ctr" rotWithShape="0">
              <a:schemeClr val="tx1"/>
            </a:outerShdw>
          </a:effectLst>
        </p:spPr>
        <p:txBody>
          <a:bodyPr/>
          <a:lstStyle>
            <a:lvl1pPr algn="ctr"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760C6-5A06-498B-925D-7989B04B2250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77E37-0ADB-4A47-8C5D-A4AA8DB7909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65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Narrow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382713"/>
            <a:ext cx="4879299" cy="5013325"/>
          </a:xfrm>
        </p:spPr>
        <p:txBody>
          <a:bodyPr rtlCol="0">
            <a:noAutofit/>
          </a:bodyPr>
          <a:lstStyle>
            <a:lvl1pPr>
              <a:defRPr lang="en-US" sz="2000" dirty="0" smtClean="0"/>
            </a:lvl1pPr>
            <a:lvl2pPr>
              <a:defRPr lang="en-US" sz="1800" dirty="0" smtClean="0"/>
            </a:lvl2pPr>
            <a:lvl3pPr>
              <a:defRPr lang="en-US" sz="1600" dirty="0" smtClean="0"/>
            </a:lvl3pPr>
            <a:lvl4pPr>
              <a:defRPr lang="en-US" sz="1400" dirty="0" smtClean="0"/>
            </a:lvl4pPr>
            <a:lvl5pPr>
              <a:defRPr lang="sv-SE" sz="1400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5951538" y="1382713"/>
            <a:ext cx="2727325" cy="5013325"/>
          </a:xfr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sv-SE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DD557-D9ED-496E-B1A6-CD2BF291F169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1A1EC-738D-40CC-820F-A57E0DDB517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144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W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82713"/>
            <a:ext cx="3499762" cy="5013325"/>
          </a:xfrm>
        </p:spPr>
        <p:txBody>
          <a:bodyPr rtlCol="0">
            <a:noAutofit/>
          </a:bodyPr>
          <a:lstStyle>
            <a:lvl1pPr>
              <a:defRPr lang="en-US" sz="2000" dirty="0" smtClean="0"/>
            </a:lvl1pPr>
            <a:lvl2pPr>
              <a:defRPr lang="en-US" sz="1800" dirty="0" smtClean="0"/>
            </a:lvl2pPr>
            <a:lvl3pPr>
              <a:defRPr lang="en-US" sz="1600" dirty="0" smtClean="0"/>
            </a:lvl3pPr>
            <a:lvl4pPr>
              <a:defRPr lang="en-US" sz="1400" dirty="0" smtClean="0"/>
            </a:lvl4pPr>
            <a:lvl5pPr>
              <a:defRPr lang="sv-SE" sz="1400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572000" y="1382713"/>
            <a:ext cx="4106863" cy="5013325"/>
          </a:xfr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sv-SE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73F9C-7520-4043-AFC1-75FC056DD143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57419-5367-45A3-AE54-D2186C13C9D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015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Colored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65138" y="1382713"/>
            <a:ext cx="5430837" cy="5013325"/>
          </a:xfr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sv-SE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51538" y="1382713"/>
            <a:ext cx="2727325" cy="5013325"/>
          </a:xfrm>
          <a:solidFill>
            <a:schemeClr val="accent2"/>
          </a:solidFill>
        </p:spPr>
        <p:txBody>
          <a:bodyPr lIns="360000" tIns="108000" rIns="360000" bIns="108000" rtlCol="0" anchor="ctr" anchorCtr="1">
            <a:noAutofit/>
          </a:bodyPr>
          <a:lstStyle>
            <a:lvl1pPr>
              <a:defRPr lang="en-US" sz="1800" dirty="0" smtClean="0">
                <a:solidFill>
                  <a:schemeClr val="bg1"/>
                </a:solidFill>
              </a:defRPr>
            </a:lvl1pPr>
            <a:lvl2pPr>
              <a:defRPr lang="en-US" sz="1600" dirty="0" smtClean="0">
                <a:solidFill>
                  <a:schemeClr val="bg1"/>
                </a:solidFill>
              </a:defRPr>
            </a:lvl2pPr>
            <a:lvl3pPr>
              <a:defRPr lang="en-US" sz="1600" dirty="0" smtClean="0">
                <a:solidFill>
                  <a:schemeClr val="bg1"/>
                </a:solidFill>
              </a:defRPr>
            </a:lvl3pPr>
            <a:lvl4pPr>
              <a:defRPr lang="en-US" sz="1600" dirty="0" smtClean="0">
                <a:solidFill>
                  <a:schemeClr val="bg1"/>
                </a:solidFill>
              </a:defRPr>
            </a:lvl4pPr>
            <a:lvl5pPr>
              <a:defRPr lang="sv-SE" sz="1600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FF765-BABE-4807-A5E6-9AC32003008A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D36D2-7A6F-42C0-8102-73A0EFC147C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062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137" y="1382712"/>
            <a:ext cx="8213726" cy="5013325"/>
          </a:xfr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sv-SE" noProof="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10CE9-49AB-47F0-BE45-9E0E6DCC2A0E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7D996-F373-43E2-8432-DA12D0A8DEA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421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ntent +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785016"/>
            <a:ext cx="3796553" cy="2341147"/>
          </a:xfrm>
        </p:spPr>
        <p:txBody>
          <a:bodyPr tIns="0" rtlCol="0">
            <a:noAutofit/>
          </a:bodyPr>
          <a:lstStyle>
            <a:lvl1pPr>
              <a:defRPr lang="en-US" sz="1600" dirty="0" smtClean="0"/>
            </a:lvl1pPr>
            <a:lvl2pPr>
              <a:defRPr lang="en-US" sz="1400" dirty="0" smtClean="0"/>
            </a:lvl2pPr>
            <a:lvl3pPr>
              <a:defRPr lang="en-US" sz="1200" dirty="0" smtClean="0"/>
            </a:lvl3pPr>
            <a:lvl4pPr>
              <a:defRPr lang="en-US" sz="1100" dirty="0" smtClean="0"/>
            </a:lvl4pPr>
            <a:lvl5pPr>
              <a:defRPr lang="sv-SE" sz="1100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2310" y="3785016"/>
            <a:ext cx="3796553" cy="2341147"/>
          </a:xfrm>
        </p:spPr>
        <p:txBody>
          <a:bodyPr tIns="0" rtlCol="0">
            <a:noAutofit/>
          </a:bodyPr>
          <a:lstStyle>
            <a:lvl1pPr>
              <a:defRPr lang="en-US" sz="1600" smtClean="0"/>
            </a:lvl1pPr>
            <a:lvl2pPr>
              <a:defRPr lang="en-US" sz="1400" smtClean="0"/>
            </a:lvl2pPr>
            <a:lvl3pPr>
              <a:defRPr lang="en-US" sz="1200" smtClean="0"/>
            </a:lvl3pPr>
            <a:lvl4pPr>
              <a:defRPr lang="en-US" sz="1100" smtClean="0"/>
            </a:lvl4pPr>
            <a:lvl5pPr>
              <a:defRPr lang="sv-SE"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0B1AE-23F9-4997-9BA1-EE5A15AFB0E0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5BE72-88A3-49E0-9B97-19B631330A9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017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Y:\Husqvarna_122\J-1602_N_Nov-11_Mall_CS\jpg\logotype-husqvarna.GI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269875"/>
            <a:ext cx="7048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65138" y="-33338"/>
            <a:ext cx="7351712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5138" y="1381125"/>
            <a:ext cx="8210550" cy="475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44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66063" y="6584950"/>
            <a:ext cx="528637" cy="123825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accent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4526A40-F4F7-458C-B0A8-AA65449F3DD5}" type="datetimeFigureOut">
              <a:rPr lang="sv-SE"/>
              <a:pPr>
                <a:defRPr/>
              </a:pPr>
              <a:t>2014-02-03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5138" y="6584950"/>
            <a:ext cx="5486400" cy="123825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accent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1388" y="6584950"/>
            <a:ext cx="125412" cy="123825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accent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0282966-CD1E-4339-8962-65C805408B2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cxnSp>
        <p:nvCxnSpPr>
          <p:cNvPr id="7" name="Straight Connector 8"/>
          <p:cNvCxnSpPr/>
          <p:nvPr/>
        </p:nvCxnSpPr>
        <p:spPr>
          <a:xfrm>
            <a:off x="465138" y="1169988"/>
            <a:ext cx="8213725" cy="0"/>
          </a:xfrm>
          <a:prstGeom prst="line">
            <a:avLst/>
          </a:prstGeom>
          <a:ln w="12700" cap="flat" cmpd="sng" algn="ctr">
            <a:solidFill>
              <a:schemeClr val="bg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92" r:id="rId13"/>
    <p:sldLayoutId id="2147483689" r:id="rId14"/>
    <p:sldLayoutId id="2147483690" r:id="rId15"/>
    <p:sldLayoutId id="2147483693" r:id="rId1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195263" indent="-195263" algn="l" rtl="0" eaLnBrk="1" fontAlgn="base" hangingPunct="1">
        <a:spcBef>
          <a:spcPts val="12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87363" indent="-277813" algn="l" rtl="0" eaLnBrk="1" fontAlgn="base" hangingPunct="1">
        <a:spcBef>
          <a:spcPts val="6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74688" indent="-179388" algn="l" rtl="0" eaLnBrk="1" fontAlgn="base" hangingPunct="1">
        <a:spcBef>
          <a:spcPts val="3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06463" indent="-223838" algn="l" rtl="0" eaLnBrk="1" fontAlgn="base" hangingPunct="1">
        <a:spcBef>
          <a:spcPts val="3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3788" indent="-179388" algn="l" rtl="0" eaLnBrk="1" fontAlgn="base" hangingPunct="1">
        <a:spcBef>
          <a:spcPts val="3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4"/>
          <p:cNvSpPr>
            <a:spLocks noGrp="1"/>
          </p:cNvSpPr>
          <p:nvPr>
            <p:ph type="ctrTitle"/>
          </p:nvPr>
        </p:nvSpPr>
        <p:spPr>
          <a:xfrm>
            <a:off x="939800" y="5341938"/>
            <a:ext cx="7265988" cy="601662"/>
          </a:xfrm>
        </p:spPr>
        <p:txBody>
          <a:bodyPr/>
          <a:lstStyle/>
          <a:p>
            <a:r>
              <a:rPr lang="en-US" dirty="0" smtClean="0"/>
              <a:t>Definition of the KPI </a:t>
            </a:r>
            <a:r>
              <a:rPr lang="en-US" smtClean="0"/>
              <a:t>Return rate</a:t>
            </a:r>
            <a:endParaRPr lang="en-US" dirty="0" smtClean="0"/>
          </a:p>
        </p:txBody>
      </p:sp>
      <p:pic>
        <p:nvPicPr>
          <p:cNvPr id="4100" name="Platshållare för bild 2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" b="191"/>
          <a:stretch>
            <a:fillRect/>
          </a:stretch>
        </p:blipFill>
        <p:spPr>
          <a:xfrm>
            <a:off x="939800" y="1824038"/>
            <a:ext cx="1665288" cy="1658937"/>
          </a:xfrm>
        </p:spPr>
      </p:pic>
      <p:pic>
        <p:nvPicPr>
          <p:cNvPr id="4101" name="Platshållare för bild 5"/>
          <p:cNvPicPr>
            <a:picLocks noGrp="1" noChangeAspect="1"/>
          </p:cNvPicPr>
          <p:nvPr>
            <p:ph type="pic"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" b="143"/>
          <a:stretch>
            <a:fillRect/>
          </a:stretch>
        </p:blipFill>
        <p:spPr>
          <a:xfrm>
            <a:off x="2808288" y="1824038"/>
            <a:ext cx="1663700" cy="1658937"/>
          </a:xfrm>
        </p:spPr>
      </p:pic>
      <p:pic>
        <p:nvPicPr>
          <p:cNvPr id="4102" name="Platshållare för bild 8"/>
          <p:cNvPicPr>
            <a:picLocks noGrp="1" noChangeAspect="1"/>
          </p:cNvPicPr>
          <p:nvPr>
            <p:ph type="pic" sz="quarter" idx="1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" b="143"/>
          <a:stretch>
            <a:fillRect/>
          </a:stretch>
        </p:blipFill>
        <p:spPr>
          <a:xfrm>
            <a:off x="4675188" y="1824038"/>
            <a:ext cx="1663700" cy="1658937"/>
          </a:xfrm>
        </p:spPr>
      </p:pic>
      <p:pic>
        <p:nvPicPr>
          <p:cNvPr id="4103" name="Platshållare för bild 10"/>
          <p:cNvPicPr>
            <a:picLocks noGrp="1" noChangeAspect="1"/>
          </p:cNvPicPr>
          <p:nvPr>
            <p:ph type="pic" sz="quarter" idx="16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" b="143"/>
          <a:stretch>
            <a:fillRect/>
          </a:stretch>
        </p:blipFill>
        <p:spPr>
          <a:xfrm>
            <a:off x="6542088" y="1824038"/>
            <a:ext cx="1663700" cy="1658937"/>
          </a:xfrm>
        </p:spPr>
      </p:pic>
      <p:pic>
        <p:nvPicPr>
          <p:cNvPr id="4104" name="Platshållare för bild 12"/>
          <p:cNvPicPr>
            <a:picLocks noGrp="1" noChangeAspect="1"/>
          </p:cNvPicPr>
          <p:nvPr>
            <p:ph type="pic" sz="quarter" idx="17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" b="143"/>
          <a:stretch>
            <a:fillRect/>
          </a:stretch>
        </p:blipFill>
        <p:spPr>
          <a:xfrm>
            <a:off x="939800" y="3694113"/>
            <a:ext cx="1665288" cy="1660525"/>
          </a:xfrm>
        </p:spPr>
      </p:pic>
      <p:pic>
        <p:nvPicPr>
          <p:cNvPr id="4105" name="Platshållare för bild 21"/>
          <p:cNvPicPr>
            <a:picLocks noGrp="1" noChangeAspect="1"/>
          </p:cNvPicPr>
          <p:nvPr>
            <p:ph type="pic" sz="quarter" idx="18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" b="95"/>
          <a:stretch>
            <a:fillRect/>
          </a:stretch>
        </p:blipFill>
        <p:spPr>
          <a:xfrm>
            <a:off x="2808288" y="3694113"/>
            <a:ext cx="1663700" cy="1660525"/>
          </a:xfrm>
        </p:spPr>
      </p:pic>
      <p:pic>
        <p:nvPicPr>
          <p:cNvPr id="4106" name="Platshållare för bild 23"/>
          <p:cNvPicPr>
            <a:picLocks noGrp="1" noChangeAspect="1"/>
          </p:cNvPicPr>
          <p:nvPr>
            <p:ph type="pic" sz="quarter" idx="19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" b="95"/>
          <a:stretch>
            <a:fillRect/>
          </a:stretch>
        </p:blipFill>
        <p:spPr>
          <a:xfrm>
            <a:off x="4675188" y="3694113"/>
            <a:ext cx="1663700" cy="1660525"/>
          </a:xfrm>
        </p:spPr>
      </p:pic>
      <p:pic>
        <p:nvPicPr>
          <p:cNvPr id="4107" name="Platshållare för bild 25"/>
          <p:cNvPicPr>
            <a:picLocks noGrp="1" noChangeAspect="1"/>
          </p:cNvPicPr>
          <p:nvPr>
            <p:ph type="pic" sz="quarter" idx="20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" b="95"/>
          <a:stretch>
            <a:fillRect/>
          </a:stretch>
        </p:blipFill>
        <p:spPr>
          <a:xfrm>
            <a:off x="6542088" y="3694113"/>
            <a:ext cx="1663700" cy="1660525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 err="1" smtClean="0"/>
              <a:t>Purpose</a:t>
            </a:r>
            <a:endParaRPr lang="sv-SE" sz="2400" dirty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7" y="1626216"/>
            <a:ext cx="8439165" cy="3137170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 err="1"/>
              <a:t>This</a:t>
            </a:r>
            <a:r>
              <a:rPr lang="sv-SE" sz="1600" dirty="0"/>
              <a:t> </a:t>
            </a:r>
            <a:r>
              <a:rPr lang="sv-SE" sz="1600" dirty="0" err="1"/>
              <a:t>document</a:t>
            </a:r>
            <a:r>
              <a:rPr lang="sv-SE" sz="1600" dirty="0"/>
              <a:t> </a:t>
            </a:r>
            <a:r>
              <a:rPr lang="sv-SE" sz="1600" dirty="0" err="1" smtClean="0"/>
              <a:t>defines</a:t>
            </a:r>
            <a:r>
              <a:rPr lang="sv-SE" sz="1600" dirty="0" smtClean="0"/>
              <a:t> </a:t>
            </a:r>
            <a:r>
              <a:rPr lang="sv-SE" sz="1600" dirty="0"/>
              <a:t>the KPI </a:t>
            </a:r>
            <a:r>
              <a:rPr lang="sv-SE" sz="1600" dirty="0" err="1"/>
              <a:t>return</a:t>
            </a:r>
            <a:r>
              <a:rPr lang="sv-SE" sz="1600" dirty="0"/>
              <a:t> rate for </a:t>
            </a:r>
            <a:r>
              <a:rPr lang="sv-SE" sz="1600" dirty="0" err="1"/>
              <a:t>suppliers</a:t>
            </a:r>
            <a:r>
              <a:rPr lang="sv-SE" sz="1600" dirty="0"/>
              <a:t> </a:t>
            </a:r>
            <a:r>
              <a:rPr lang="sv-SE" sz="1600" dirty="0" err="1"/>
              <a:t>of</a:t>
            </a:r>
            <a:r>
              <a:rPr lang="sv-SE" sz="1600" dirty="0"/>
              <a:t> </a:t>
            </a:r>
            <a:r>
              <a:rPr lang="sv-SE" sz="1600" dirty="0" err="1"/>
              <a:t>direct</a:t>
            </a:r>
            <a:r>
              <a:rPr lang="sv-SE" sz="1600" dirty="0"/>
              <a:t> </a:t>
            </a:r>
            <a:r>
              <a:rPr lang="sv-SE" sz="1600" dirty="0" smtClean="0"/>
              <a:t>material. The </a:t>
            </a:r>
            <a:r>
              <a:rPr lang="sv-SE" sz="1600" dirty="0" err="1" smtClean="0"/>
              <a:t>purpose</a:t>
            </a:r>
            <a:r>
              <a:rPr lang="sv-SE" sz="1600" dirty="0" smtClean="0"/>
              <a:t> is to </a:t>
            </a:r>
            <a:r>
              <a:rPr lang="sv-SE" sz="1600" dirty="0" err="1" smtClean="0"/>
              <a:t>measure</a:t>
            </a:r>
            <a:r>
              <a:rPr lang="sv-SE" sz="1600" dirty="0" smtClean="0"/>
              <a:t> </a:t>
            </a:r>
            <a:r>
              <a:rPr lang="sv-SE" sz="1600" dirty="0" err="1" smtClean="0"/>
              <a:t>our</a:t>
            </a:r>
            <a:r>
              <a:rPr lang="sv-SE" sz="1600" dirty="0" smtClean="0"/>
              <a:t> supplier performance of </a:t>
            </a:r>
            <a:r>
              <a:rPr lang="sv-SE" sz="1600" dirty="0" err="1"/>
              <a:t>delivering</a:t>
            </a:r>
            <a:r>
              <a:rPr lang="sv-SE" sz="1600" dirty="0"/>
              <a:t> </a:t>
            </a:r>
            <a:r>
              <a:rPr lang="sv-SE" sz="1600" dirty="0" err="1"/>
              <a:t>conforming</a:t>
            </a:r>
            <a:r>
              <a:rPr lang="sv-SE" sz="1600" dirty="0"/>
              <a:t> </a:t>
            </a:r>
            <a:r>
              <a:rPr lang="sv-SE" sz="1600" dirty="0" smtClean="0"/>
              <a:t>material </a:t>
            </a:r>
            <a:r>
              <a:rPr lang="sv-SE" sz="1600" dirty="0" err="1" smtClean="0"/>
              <a:t>into</a:t>
            </a:r>
            <a:r>
              <a:rPr lang="sv-SE" sz="1600" dirty="0" smtClean="0"/>
              <a:t> </a:t>
            </a:r>
            <a:r>
              <a:rPr lang="sv-SE" sz="1600" dirty="0" err="1" smtClean="0"/>
              <a:t>our</a:t>
            </a:r>
            <a:r>
              <a:rPr lang="sv-SE" sz="1600" dirty="0" smtClean="0"/>
              <a:t> </a:t>
            </a:r>
            <a:r>
              <a:rPr lang="sv-SE" sz="1600" dirty="0" err="1" smtClean="0"/>
              <a:t>factories</a:t>
            </a:r>
            <a:r>
              <a:rPr lang="sv-SE" sz="1600" dirty="0" smtClean="0"/>
              <a:t>. </a:t>
            </a:r>
          </a:p>
          <a:p>
            <a:pPr marL="0" indent="0">
              <a:buNone/>
            </a:pPr>
            <a:r>
              <a:rPr lang="sv-SE" sz="1600" dirty="0" smtClean="0"/>
              <a:t>The KPI </a:t>
            </a:r>
            <a:r>
              <a:rPr lang="sv-SE" sz="1600" dirty="0" err="1" smtClean="0"/>
              <a:t>measures</a:t>
            </a:r>
            <a:r>
              <a:rPr lang="sv-SE" sz="1600" dirty="0" smtClean="0"/>
              <a:t> the </a:t>
            </a:r>
            <a:r>
              <a:rPr lang="sv-SE" sz="1600" dirty="0" err="1" smtClean="0"/>
              <a:t>amount</a:t>
            </a:r>
            <a:r>
              <a:rPr lang="sv-SE" sz="1600" dirty="0" smtClean="0"/>
              <a:t> of </a:t>
            </a:r>
            <a:r>
              <a:rPr lang="sv-SE" sz="1600" dirty="0" err="1" smtClean="0"/>
              <a:t>nonconformance</a:t>
            </a:r>
            <a:r>
              <a:rPr lang="sv-SE" sz="1600" dirty="0" smtClean="0"/>
              <a:t> </a:t>
            </a:r>
            <a:r>
              <a:rPr lang="sv-SE" sz="1600" dirty="0" err="1" smtClean="0"/>
              <a:t>direct</a:t>
            </a:r>
            <a:r>
              <a:rPr lang="sv-SE" sz="1600" dirty="0" smtClean="0"/>
              <a:t> material that </a:t>
            </a:r>
            <a:r>
              <a:rPr lang="sv-SE" sz="1600" dirty="0" err="1" smtClean="0"/>
              <a:t>we</a:t>
            </a:r>
            <a:r>
              <a:rPr lang="sv-SE" sz="1600" dirty="0" smtClean="0"/>
              <a:t> </a:t>
            </a:r>
            <a:r>
              <a:rPr lang="sv-SE" sz="1600" dirty="0" err="1" smtClean="0"/>
              <a:t>detect</a:t>
            </a:r>
            <a:r>
              <a:rPr lang="sv-SE" sz="1600" dirty="0" smtClean="0"/>
              <a:t> in </a:t>
            </a:r>
            <a:r>
              <a:rPr lang="sv-SE" sz="1600" dirty="0" err="1" smtClean="0"/>
              <a:t>our</a:t>
            </a:r>
            <a:r>
              <a:rPr lang="sv-SE" sz="1600" dirty="0" smtClean="0"/>
              <a:t> </a:t>
            </a:r>
            <a:r>
              <a:rPr lang="sv-SE" sz="1600" dirty="0" err="1" smtClean="0"/>
              <a:t>factories</a:t>
            </a:r>
            <a:r>
              <a:rPr lang="sv-SE" sz="1600" dirty="0" smtClean="0"/>
              <a:t> in </a:t>
            </a:r>
            <a:r>
              <a:rPr lang="sv-SE" sz="1600" dirty="0" err="1" smtClean="0"/>
              <a:t>relationship</a:t>
            </a:r>
            <a:r>
              <a:rPr lang="sv-SE" sz="1600" dirty="0" smtClean="0"/>
              <a:t> to the </a:t>
            </a:r>
            <a:r>
              <a:rPr lang="sv-SE" sz="1600" dirty="0" err="1" smtClean="0"/>
              <a:t>amount</a:t>
            </a:r>
            <a:r>
              <a:rPr lang="sv-SE" sz="1600" dirty="0" smtClean="0"/>
              <a:t> of </a:t>
            </a:r>
            <a:r>
              <a:rPr lang="sv-SE" sz="1600" dirty="0" err="1" smtClean="0"/>
              <a:t>volume</a:t>
            </a:r>
            <a:r>
              <a:rPr lang="sv-SE" sz="1600" dirty="0" smtClean="0"/>
              <a:t> </a:t>
            </a:r>
            <a:r>
              <a:rPr lang="sv-SE" sz="1600" dirty="0" err="1" smtClean="0"/>
              <a:t>of</a:t>
            </a:r>
            <a:r>
              <a:rPr lang="sv-SE" sz="1600" dirty="0" smtClean="0"/>
              <a:t> </a:t>
            </a:r>
            <a:r>
              <a:rPr lang="sv-SE" sz="1600" dirty="0" err="1"/>
              <a:t>received</a:t>
            </a:r>
            <a:r>
              <a:rPr lang="sv-SE" sz="1600" dirty="0"/>
              <a:t> </a:t>
            </a:r>
            <a:r>
              <a:rPr lang="sv-SE" sz="1600" dirty="0" err="1" smtClean="0"/>
              <a:t>direct</a:t>
            </a:r>
            <a:r>
              <a:rPr lang="sv-SE" sz="1600" dirty="0" smtClean="0"/>
              <a:t> material</a:t>
            </a:r>
            <a:r>
              <a:rPr lang="sv-SE" sz="1600" dirty="0"/>
              <a:t>. </a:t>
            </a:r>
            <a:r>
              <a:rPr lang="sv-SE" sz="1600" dirty="0" err="1"/>
              <a:t>Nonconforming</a:t>
            </a:r>
            <a:r>
              <a:rPr lang="sv-SE" sz="1600" dirty="0"/>
              <a:t> </a:t>
            </a:r>
            <a:r>
              <a:rPr lang="sv-SE" sz="1600" dirty="0" err="1" smtClean="0"/>
              <a:t>direct</a:t>
            </a:r>
            <a:r>
              <a:rPr lang="sv-SE" sz="1600" dirty="0" smtClean="0"/>
              <a:t> material </a:t>
            </a:r>
            <a:r>
              <a:rPr lang="sv-SE" sz="1600" dirty="0" err="1" smtClean="0"/>
              <a:t>does</a:t>
            </a:r>
            <a:r>
              <a:rPr lang="sv-SE" sz="1600" dirty="0" smtClean="0"/>
              <a:t> not </a:t>
            </a:r>
            <a:r>
              <a:rPr lang="sv-SE" sz="1600" dirty="0" err="1" smtClean="0"/>
              <a:t>conform</a:t>
            </a:r>
            <a:r>
              <a:rPr lang="sv-SE" sz="1600" dirty="0" smtClean="0"/>
              <a:t> </a:t>
            </a:r>
            <a:r>
              <a:rPr lang="sv-SE" sz="1600" dirty="0"/>
              <a:t>to the </a:t>
            </a:r>
            <a:r>
              <a:rPr lang="sv-SE" sz="1600" dirty="0" err="1"/>
              <a:t>drawing</a:t>
            </a:r>
            <a:r>
              <a:rPr lang="sv-SE" sz="1600" dirty="0"/>
              <a:t>, </a:t>
            </a:r>
            <a:r>
              <a:rPr lang="sv-SE" sz="1600" dirty="0" err="1"/>
              <a:t>specifications</a:t>
            </a:r>
            <a:r>
              <a:rPr lang="sv-SE" sz="1600" dirty="0"/>
              <a:t> and/or </a:t>
            </a:r>
            <a:r>
              <a:rPr lang="sv-SE" sz="1600" dirty="0" err="1"/>
              <a:t>agreed</a:t>
            </a:r>
            <a:r>
              <a:rPr lang="sv-SE" sz="1600" dirty="0"/>
              <a:t> </a:t>
            </a:r>
            <a:r>
              <a:rPr lang="sv-SE" sz="1600" dirty="0" err="1"/>
              <a:t>upon</a:t>
            </a:r>
            <a:r>
              <a:rPr lang="sv-SE" sz="1600" dirty="0"/>
              <a:t> </a:t>
            </a:r>
            <a:r>
              <a:rPr lang="sv-SE" sz="1600" dirty="0" smtClean="0"/>
              <a:t>standards. </a:t>
            </a:r>
          </a:p>
          <a:p>
            <a:pPr marL="0" indent="0">
              <a:buNone/>
            </a:pPr>
            <a:r>
              <a:rPr lang="sv-SE" sz="1600" dirty="0" err="1" smtClean="0"/>
              <a:t>Quantities</a:t>
            </a:r>
            <a:r>
              <a:rPr lang="sv-SE" sz="1600" dirty="0" smtClean="0"/>
              <a:t> </a:t>
            </a:r>
            <a:r>
              <a:rPr lang="sv-SE" sz="1600" dirty="0" err="1"/>
              <a:t>will</a:t>
            </a:r>
            <a:r>
              <a:rPr lang="sv-SE" sz="1600" dirty="0"/>
              <a:t> be </a:t>
            </a:r>
            <a:r>
              <a:rPr lang="sv-SE" sz="1600" dirty="0" err="1"/>
              <a:t>reported</a:t>
            </a:r>
            <a:r>
              <a:rPr lang="sv-SE" sz="1600" dirty="0"/>
              <a:t> in the </a:t>
            </a:r>
            <a:r>
              <a:rPr lang="sv-SE" sz="1600" dirty="0" err="1"/>
              <a:t>units</a:t>
            </a:r>
            <a:r>
              <a:rPr lang="sv-SE" sz="1600" dirty="0"/>
              <a:t> </a:t>
            </a:r>
            <a:r>
              <a:rPr lang="sv-SE" sz="1600" dirty="0" err="1"/>
              <a:t>of</a:t>
            </a:r>
            <a:r>
              <a:rPr lang="sv-SE" sz="1600" dirty="0"/>
              <a:t> </a:t>
            </a:r>
            <a:r>
              <a:rPr lang="sv-SE" sz="1600" dirty="0" err="1"/>
              <a:t>measure</a:t>
            </a:r>
            <a:r>
              <a:rPr lang="sv-SE" sz="1600" dirty="0"/>
              <a:t> in </a:t>
            </a:r>
            <a:r>
              <a:rPr lang="sv-SE" sz="1600" dirty="0" err="1"/>
              <a:t>which</a:t>
            </a:r>
            <a:r>
              <a:rPr lang="sv-SE" sz="1600" dirty="0"/>
              <a:t> </a:t>
            </a:r>
            <a:r>
              <a:rPr lang="sv-SE" sz="1600" dirty="0" err="1"/>
              <a:t>they</a:t>
            </a:r>
            <a:r>
              <a:rPr lang="sv-SE" sz="1600" dirty="0"/>
              <a:t> </a:t>
            </a:r>
            <a:r>
              <a:rPr lang="sv-SE" sz="1600" dirty="0" err="1"/>
              <a:t>are</a:t>
            </a:r>
            <a:r>
              <a:rPr lang="sv-SE" sz="1600" dirty="0"/>
              <a:t> </a:t>
            </a:r>
            <a:r>
              <a:rPr lang="sv-SE" sz="1600" dirty="0" err="1"/>
              <a:t>purchased</a:t>
            </a:r>
            <a:r>
              <a:rPr lang="sv-SE" sz="1600" dirty="0"/>
              <a:t>. </a:t>
            </a:r>
            <a:r>
              <a:rPr lang="sv-SE" sz="1600" dirty="0" err="1"/>
              <a:t>This</a:t>
            </a:r>
            <a:r>
              <a:rPr lang="sv-SE" sz="1600" dirty="0"/>
              <a:t> </a:t>
            </a:r>
            <a:r>
              <a:rPr lang="sv-SE" sz="1600" dirty="0" err="1"/>
              <a:t>applies</a:t>
            </a:r>
            <a:r>
              <a:rPr lang="sv-SE" sz="1600" dirty="0"/>
              <a:t> </a:t>
            </a:r>
            <a:r>
              <a:rPr lang="sv-SE" sz="1600" dirty="0" err="1"/>
              <a:t>to</a:t>
            </a:r>
            <a:r>
              <a:rPr lang="sv-SE" sz="1600" dirty="0"/>
              <a:t> </a:t>
            </a:r>
            <a:r>
              <a:rPr lang="sv-SE" sz="1600" dirty="0" err="1"/>
              <a:t>production</a:t>
            </a:r>
            <a:r>
              <a:rPr lang="sv-SE" sz="1600" dirty="0"/>
              <a:t> parts / </a:t>
            </a:r>
            <a:r>
              <a:rPr lang="sv-SE" sz="1600" dirty="0" err="1"/>
              <a:t>saleable</a:t>
            </a:r>
            <a:r>
              <a:rPr lang="sv-SE" sz="1600" dirty="0"/>
              <a:t> </a:t>
            </a:r>
            <a:r>
              <a:rPr lang="sv-SE" sz="1600" dirty="0" err="1"/>
              <a:t>units</a:t>
            </a:r>
            <a:r>
              <a:rPr lang="sv-SE" sz="1600" dirty="0"/>
              <a:t>.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457200" indent="-457200">
              <a:buFontTx/>
              <a:buNone/>
            </a:pPr>
            <a:endParaRPr lang="sv-SE" dirty="0"/>
          </a:p>
          <a:p>
            <a:pPr marL="457200" indent="-457200"/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358499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 descr="50%"/>
          <p:cNvSpPr>
            <a:spLocks noChangeArrowheads="1"/>
          </p:cNvSpPr>
          <p:nvPr/>
        </p:nvSpPr>
        <p:spPr bwMode="auto">
          <a:xfrm>
            <a:off x="2864809" y="2967682"/>
            <a:ext cx="2924908" cy="3744913"/>
          </a:xfrm>
          <a:prstGeom prst="rect">
            <a:avLst/>
          </a:prstGeom>
          <a:pattFill prst="pct50">
            <a:fgClr>
              <a:schemeClr val="hlink"/>
            </a:fgClr>
            <a:bgClr>
              <a:srgbClr val="FFFFFF"/>
            </a:bgClr>
          </a:patt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sv-SE" sz="1600" b="1" dirty="0">
              <a:solidFill>
                <a:schemeClr val="bg1"/>
              </a:solidFill>
            </a:endParaRPr>
          </a:p>
          <a:p>
            <a:endParaRPr lang="sv-SE" sz="1600" b="1" dirty="0">
              <a:solidFill>
                <a:schemeClr val="bg1"/>
              </a:solidFill>
            </a:endParaRPr>
          </a:p>
          <a:p>
            <a:endParaRPr lang="sv-SE" sz="1600" b="1" dirty="0">
              <a:solidFill>
                <a:schemeClr val="bg1"/>
              </a:solidFill>
            </a:endParaRPr>
          </a:p>
          <a:p>
            <a:endParaRPr lang="sv-SE" sz="1600" b="1" dirty="0">
              <a:solidFill>
                <a:schemeClr val="bg1"/>
              </a:solidFill>
            </a:endParaRPr>
          </a:p>
          <a:p>
            <a:endParaRPr lang="sv-SE" sz="1600" b="1" dirty="0">
              <a:solidFill>
                <a:schemeClr val="bg1"/>
              </a:solidFill>
            </a:endParaRPr>
          </a:p>
          <a:p>
            <a:endParaRPr lang="sv-SE" sz="1600" b="1" dirty="0">
              <a:solidFill>
                <a:schemeClr val="bg1"/>
              </a:solidFill>
            </a:endParaRPr>
          </a:p>
          <a:p>
            <a:endParaRPr lang="sv-SE" sz="1600" b="1" dirty="0">
              <a:solidFill>
                <a:schemeClr val="bg1"/>
              </a:solidFill>
            </a:endParaRPr>
          </a:p>
          <a:p>
            <a:endParaRPr lang="sv-SE" sz="1600" b="1" dirty="0">
              <a:solidFill>
                <a:schemeClr val="bg1"/>
              </a:solidFill>
            </a:endParaRPr>
          </a:p>
          <a:p>
            <a:endParaRPr lang="sv-SE" sz="1600" b="1" dirty="0">
              <a:solidFill>
                <a:schemeClr val="bg1"/>
              </a:solidFill>
            </a:endParaRPr>
          </a:p>
          <a:p>
            <a:endParaRPr lang="sv-SE" sz="1600" b="1" dirty="0">
              <a:solidFill>
                <a:schemeClr val="bg1"/>
              </a:solidFill>
            </a:endParaRPr>
          </a:p>
          <a:p>
            <a:endParaRPr lang="sv-SE" sz="1600" b="1" dirty="0">
              <a:solidFill>
                <a:schemeClr val="bg1"/>
              </a:solidFill>
            </a:endParaRPr>
          </a:p>
          <a:p>
            <a:endParaRPr lang="sv-SE" sz="1600" b="1" dirty="0">
              <a:solidFill>
                <a:schemeClr val="bg1"/>
              </a:solidFill>
            </a:endParaRPr>
          </a:p>
          <a:p>
            <a:endParaRPr lang="sv-SE" sz="1600" b="1" dirty="0">
              <a:solidFill>
                <a:schemeClr val="bg1"/>
              </a:solidFill>
            </a:endParaRPr>
          </a:p>
          <a:p>
            <a:r>
              <a:rPr lang="sv-SE" sz="2000" b="1" dirty="0" err="1" smtClean="0">
                <a:solidFill>
                  <a:srgbClr val="FF3300"/>
                </a:solidFill>
              </a:rPr>
              <a:t>Blocked</a:t>
            </a:r>
            <a:r>
              <a:rPr lang="sv-SE" sz="2000" b="1" dirty="0" smtClean="0">
                <a:solidFill>
                  <a:srgbClr val="FF3300"/>
                </a:solidFill>
              </a:rPr>
              <a:t> material</a:t>
            </a:r>
            <a:endParaRPr lang="sv-SE" sz="2000" b="1" dirty="0">
              <a:solidFill>
                <a:srgbClr val="FF3300"/>
              </a:solidFill>
            </a:endParaRPr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5590425" y="3940855"/>
            <a:ext cx="398585" cy="2555080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sz="1200">
                <a:solidFill>
                  <a:schemeClr val="tx2"/>
                </a:solidFill>
              </a:rPr>
              <a:t>R</a:t>
            </a:r>
          </a:p>
          <a:p>
            <a:pPr algn="ctr"/>
            <a:r>
              <a:rPr lang="sv-SE" sz="1200">
                <a:solidFill>
                  <a:schemeClr val="tx2"/>
                </a:solidFill>
              </a:rPr>
              <a:t>E</a:t>
            </a:r>
          </a:p>
          <a:p>
            <a:pPr algn="ctr"/>
            <a:r>
              <a:rPr lang="sv-SE" sz="1200">
                <a:solidFill>
                  <a:schemeClr val="tx2"/>
                </a:solidFill>
              </a:rPr>
              <a:t>L</a:t>
            </a:r>
          </a:p>
          <a:p>
            <a:pPr algn="ctr"/>
            <a:r>
              <a:rPr lang="sv-SE" sz="1200">
                <a:solidFill>
                  <a:schemeClr val="tx2"/>
                </a:solidFill>
              </a:rPr>
              <a:t>E</a:t>
            </a:r>
          </a:p>
          <a:p>
            <a:pPr algn="ctr"/>
            <a:r>
              <a:rPr lang="sv-SE" sz="1200">
                <a:solidFill>
                  <a:schemeClr val="tx2"/>
                </a:solidFill>
              </a:rPr>
              <a:t>A</a:t>
            </a:r>
          </a:p>
          <a:p>
            <a:pPr algn="ctr"/>
            <a:r>
              <a:rPr lang="sv-SE" sz="1200">
                <a:solidFill>
                  <a:schemeClr val="tx2"/>
                </a:solidFill>
              </a:rPr>
              <a:t>S</a:t>
            </a:r>
          </a:p>
          <a:p>
            <a:pPr algn="ctr"/>
            <a:r>
              <a:rPr lang="sv-SE" sz="1200">
                <a:solidFill>
                  <a:schemeClr val="tx2"/>
                </a:solidFill>
              </a:rPr>
              <a:t>E</a:t>
            </a:r>
          </a:p>
          <a:p>
            <a:pPr algn="ctr"/>
            <a:r>
              <a:rPr lang="sv-SE" sz="1200">
                <a:solidFill>
                  <a:schemeClr val="tx2"/>
                </a:solidFill>
              </a:rPr>
              <a:t>D</a:t>
            </a:r>
          </a:p>
          <a:p>
            <a:pPr algn="ctr"/>
            <a:endParaRPr lang="sv-SE" sz="1200">
              <a:solidFill>
                <a:schemeClr val="tx2"/>
              </a:solidFill>
            </a:endParaRP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1329530" y="1397412"/>
            <a:ext cx="898281" cy="50323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sv-SE" sz="1200"/>
              <a:t>On Transit</a:t>
            </a:r>
          </a:p>
        </p:txBody>
      </p:sp>
      <p:sp>
        <p:nvSpPr>
          <p:cNvPr id="218118" name="Line 6"/>
          <p:cNvSpPr>
            <a:spLocks noChangeShapeType="1"/>
          </p:cNvSpPr>
          <p:nvPr/>
        </p:nvSpPr>
        <p:spPr bwMode="auto">
          <a:xfrm>
            <a:off x="0" y="20605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218119" name="Line 7"/>
          <p:cNvSpPr>
            <a:spLocks noChangeShapeType="1"/>
          </p:cNvSpPr>
          <p:nvPr/>
        </p:nvSpPr>
        <p:spPr bwMode="auto">
          <a:xfrm>
            <a:off x="0" y="37893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218120" name="Rectangle 8"/>
          <p:cNvSpPr>
            <a:spLocks noChangeArrowheads="1"/>
          </p:cNvSpPr>
          <p:nvPr/>
        </p:nvSpPr>
        <p:spPr bwMode="auto">
          <a:xfrm>
            <a:off x="52754" y="1372654"/>
            <a:ext cx="1153258" cy="360363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sv-SE" sz="1200" b="1"/>
              <a:t>Supplier</a:t>
            </a:r>
          </a:p>
        </p:txBody>
      </p:sp>
      <p:sp>
        <p:nvSpPr>
          <p:cNvPr id="218121" name="Rectangle 9"/>
          <p:cNvSpPr>
            <a:spLocks noChangeArrowheads="1"/>
          </p:cNvSpPr>
          <p:nvPr/>
        </p:nvSpPr>
        <p:spPr bwMode="auto">
          <a:xfrm>
            <a:off x="52754" y="2733676"/>
            <a:ext cx="1153258" cy="360363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sv-SE" sz="1200" b="1"/>
              <a:t>Factory</a:t>
            </a:r>
          </a:p>
        </p:txBody>
      </p:sp>
      <p:sp>
        <p:nvSpPr>
          <p:cNvPr id="218122" name="Rectangle 10"/>
          <p:cNvSpPr>
            <a:spLocks noChangeArrowheads="1"/>
          </p:cNvSpPr>
          <p:nvPr/>
        </p:nvSpPr>
        <p:spPr bwMode="auto">
          <a:xfrm>
            <a:off x="95251" y="5300663"/>
            <a:ext cx="1682686" cy="360362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sv-SE" sz="1200" b="1" dirty="0" smtClean="0"/>
              <a:t>In house, </a:t>
            </a:r>
            <a:r>
              <a:rPr lang="sv-SE" sz="1200" b="1" dirty="0" err="1" smtClean="0"/>
              <a:t>vendor</a:t>
            </a:r>
            <a:r>
              <a:rPr lang="sv-SE" sz="1200" b="1" dirty="0" smtClean="0"/>
              <a:t> or</a:t>
            </a:r>
          </a:p>
          <a:p>
            <a:pPr algn="ctr"/>
            <a:r>
              <a:rPr lang="sv-SE" sz="1200" b="1" dirty="0" smtClean="0"/>
              <a:t>3rd party</a:t>
            </a:r>
            <a:endParaRPr lang="sv-SE" sz="1200" b="1" dirty="0"/>
          </a:p>
        </p:txBody>
      </p:sp>
      <p:sp>
        <p:nvSpPr>
          <p:cNvPr id="218123" name="Rectangle 11"/>
          <p:cNvSpPr>
            <a:spLocks noChangeArrowheads="1"/>
          </p:cNvSpPr>
          <p:nvPr/>
        </p:nvSpPr>
        <p:spPr bwMode="auto">
          <a:xfrm>
            <a:off x="1330996" y="2230439"/>
            <a:ext cx="896815" cy="50323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sv-SE" sz="1200" b="1" dirty="0" err="1" smtClean="0"/>
              <a:t>Received</a:t>
            </a:r>
            <a:endParaRPr lang="sv-SE" sz="1200" b="1" dirty="0"/>
          </a:p>
        </p:txBody>
      </p:sp>
      <p:cxnSp>
        <p:nvCxnSpPr>
          <p:cNvPr id="218124" name="AutoShape 12"/>
          <p:cNvCxnSpPr>
            <a:cxnSpLocks noChangeShapeType="1"/>
            <a:stCxn id="218116" idx="2"/>
            <a:endCxn id="218123" idx="0"/>
          </p:cNvCxnSpPr>
          <p:nvPr/>
        </p:nvCxnSpPr>
        <p:spPr bwMode="auto">
          <a:xfrm>
            <a:off x="1778671" y="1900649"/>
            <a:ext cx="733" cy="3297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125" name="Rectangle 13"/>
          <p:cNvSpPr>
            <a:spLocks noChangeArrowheads="1"/>
          </p:cNvSpPr>
          <p:nvPr/>
        </p:nvSpPr>
        <p:spPr bwMode="auto">
          <a:xfrm>
            <a:off x="6054952" y="2230439"/>
            <a:ext cx="898281" cy="50323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sv-SE" sz="1200" dirty="0" err="1">
                <a:solidFill>
                  <a:schemeClr val="accent2"/>
                </a:solidFill>
              </a:rPr>
              <a:t>Quantity</a:t>
            </a:r>
            <a:r>
              <a:rPr lang="sv-SE" sz="1200" dirty="0">
                <a:solidFill>
                  <a:schemeClr val="accent2"/>
                </a:solidFill>
              </a:rPr>
              <a:t/>
            </a:r>
            <a:br>
              <a:rPr lang="sv-SE" sz="1200" dirty="0">
                <a:solidFill>
                  <a:schemeClr val="accent2"/>
                </a:solidFill>
              </a:rPr>
            </a:br>
            <a:r>
              <a:rPr lang="sv-SE" sz="1200" dirty="0">
                <a:solidFill>
                  <a:schemeClr val="accent2"/>
                </a:solidFill>
              </a:rPr>
              <a:t>OK</a:t>
            </a:r>
          </a:p>
        </p:txBody>
      </p:sp>
      <p:sp>
        <p:nvSpPr>
          <p:cNvPr id="218127" name="Rectangle 15"/>
          <p:cNvSpPr>
            <a:spLocks noChangeArrowheads="1"/>
          </p:cNvSpPr>
          <p:nvPr/>
        </p:nvSpPr>
        <p:spPr bwMode="auto">
          <a:xfrm>
            <a:off x="4459149" y="4048011"/>
            <a:ext cx="898280" cy="43338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sv-SE" sz="1200" b="1" dirty="0" err="1" smtClean="0"/>
              <a:t>Checked</a:t>
            </a:r>
            <a:r>
              <a:rPr lang="sv-SE" sz="1200" b="1" dirty="0" smtClean="0"/>
              <a:t> /</a:t>
            </a:r>
          </a:p>
          <a:p>
            <a:pPr algn="ctr"/>
            <a:r>
              <a:rPr lang="sv-SE" sz="1200" b="1" dirty="0" err="1" smtClean="0"/>
              <a:t>Sorted</a:t>
            </a:r>
            <a:r>
              <a:rPr lang="sv-SE" sz="1200" b="1" dirty="0" smtClean="0"/>
              <a:t> </a:t>
            </a:r>
            <a:r>
              <a:rPr lang="sv-SE" sz="1200" b="1" dirty="0"/>
              <a:t>OK</a:t>
            </a:r>
          </a:p>
        </p:txBody>
      </p:sp>
      <p:sp>
        <p:nvSpPr>
          <p:cNvPr id="218128" name="Rectangle 16"/>
          <p:cNvSpPr>
            <a:spLocks noChangeArrowheads="1"/>
          </p:cNvSpPr>
          <p:nvPr/>
        </p:nvSpPr>
        <p:spPr bwMode="auto">
          <a:xfrm>
            <a:off x="4491388" y="4838586"/>
            <a:ext cx="898280" cy="43338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sv-SE" sz="1200" dirty="0" err="1">
                <a:solidFill>
                  <a:schemeClr val="hlink"/>
                </a:solidFill>
              </a:rPr>
              <a:t>Reworked</a:t>
            </a:r>
            <a:endParaRPr lang="sv-SE" sz="1200" dirty="0">
              <a:solidFill>
                <a:schemeClr val="hlink"/>
              </a:solidFill>
            </a:endParaRPr>
          </a:p>
        </p:txBody>
      </p:sp>
      <p:sp>
        <p:nvSpPr>
          <p:cNvPr id="218129" name="Rectangle 17"/>
          <p:cNvSpPr>
            <a:spLocks noChangeArrowheads="1"/>
          </p:cNvSpPr>
          <p:nvPr/>
        </p:nvSpPr>
        <p:spPr bwMode="auto">
          <a:xfrm>
            <a:off x="4491388" y="5341822"/>
            <a:ext cx="898280" cy="433388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sv-SE" sz="1200" dirty="0" err="1">
                <a:solidFill>
                  <a:schemeClr val="hlink"/>
                </a:solidFill>
              </a:rPr>
              <a:t>Scrapped</a:t>
            </a:r>
            <a:endParaRPr lang="sv-SE" sz="1200" dirty="0">
              <a:solidFill>
                <a:schemeClr val="hlink"/>
              </a:solidFill>
            </a:endParaRPr>
          </a:p>
        </p:txBody>
      </p:sp>
      <p:sp>
        <p:nvSpPr>
          <p:cNvPr id="218130" name="Rectangle 18"/>
          <p:cNvSpPr>
            <a:spLocks noChangeArrowheads="1"/>
          </p:cNvSpPr>
          <p:nvPr/>
        </p:nvSpPr>
        <p:spPr bwMode="auto">
          <a:xfrm>
            <a:off x="4491388" y="5846647"/>
            <a:ext cx="898280" cy="433388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sv-SE" sz="1200">
                <a:solidFill>
                  <a:schemeClr val="hlink"/>
                </a:solidFill>
              </a:rPr>
              <a:t>Return</a:t>
            </a:r>
          </a:p>
        </p:txBody>
      </p:sp>
      <p:sp>
        <p:nvSpPr>
          <p:cNvPr id="218131" name="Rectangle 19"/>
          <p:cNvSpPr>
            <a:spLocks noChangeArrowheads="1"/>
          </p:cNvSpPr>
          <p:nvPr/>
        </p:nvSpPr>
        <p:spPr bwMode="auto">
          <a:xfrm>
            <a:off x="3064103" y="5343411"/>
            <a:ext cx="898280" cy="43338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sv-SE" sz="1200" b="1"/>
              <a:t>Sorted NOK</a:t>
            </a:r>
          </a:p>
        </p:txBody>
      </p:sp>
      <p:cxnSp>
        <p:nvCxnSpPr>
          <p:cNvPr id="218133" name="AutoShape 21"/>
          <p:cNvCxnSpPr>
            <a:cxnSpLocks noChangeShapeType="1"/>
            <a:stCxn id="218123" idx="3"/>
            <a:endCxn id="34" idx="1"/>
          </p:cNvCxnSpPr>
          <p:nvPr/>
        </p:nvCxnSpPr>
        <p:spPr bwMode="auto">
          <a:xfrm>
            <a:off x="2227811" y="2482058"/>
            <a:ext cx="1549933" cy="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134" name="AutoShape 22"/>
          <p:cNvCxnSpPr>
            <a:cxnSpLocks noChangeShapeType="1"/>
            <a:stCxn id="218127" idx="3"/>
            <a:endCxn id="218125" idx="2"/>
          </p:cNvCxnSpPr>
          <p:nvPr/>
        </p:nvCxnSpPr>
        <p:spPr bwMode="auto">
          <a:xfrm flipV="1">
            <a:off x="5357429" y="2733676"/>
            <a:ext cx="1146664" cy="1531029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135" name="AutoShape 23"/>
          <p:cNvCxnSpPr>
            <a:cxnSpLocks noChangeShapeType="1"/>
            <a:stCxn id="218128" idx="3"/>
            <a:endCxn id="218136" idx="2"/>
          </p:cNvCxnSpPr>
          <p:nvPr/>
        </p:nvCxnSpPr>
        <p:spPr bwMode="auto">
          <a:xfrm flipV="1">
            <a:off x="5389668" y="2733675"/>
            <a:ext cx="2111619" cy="2321605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136" name="Rectangle 24"/>
          <p:cNvSpPr>
            <a:spLocks noChangeArrowheads="1"/>
          </p:cNvSpPr>
          <p:nvPr/>
        </p:nvSpPr>
        <p:spPr bwMode="auto">
          <a:xfrm>
            <a:off x="7051414" y="2230438"/>
            <a:ext cx="899746" cy="50323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sv-SE" sz="1200">
                <a:solidFill>
                  <a:schemeClr val="accent2"/>
                </a:solidFill>
              </a:rPr>
              <a:t>Reworked</a:t>
            </a:r>
            <a:br>
              <a:rPr lang="sv-SE" sz="1200">
                <a:solidFill>
                  <a:schemeClr val="accent2"/>
                </a:solidFill>
              </a:rPr>
            </a:br>
            <a:r>
              <a:rPr lang="sv-SE" sz="1200">
                <a:solidFill>
                  <a:schemeClr val="accent2"/>
                </a:solidFill>
              </a:rPr>
              <a:t>Released</a:t>
            </a:r>
          </a:p>
        </p:txBody>
      </p:sp>
      <p:sp>
        <p:nvSpPr>
          <p:cNvPr id="218137" name="Rectangle 25"/>
          <p:cNvSpPr>
            <a:spLocks noChangeArrowheads="1"/>
          </p:cNvSpPr>
          <p:nvPr/>
        </p:nvSpPr>
        <p:spPr bwMode="auto">
          <a:xfrm>
            <a:off x="3064103" y="3112972"/>
            <a:ext cx="896815" cy="503238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sv-SE" sz="1200"/>
              <a:t>Suspected</a:t>
            </a:r>
          </a:p>
        </p:txBody>
      </p:sp>
      <p:cxnSp>
        <p:nvCxnSpPr>
          <p:cNvPr id="218138" name="AutoShape 26"/>
          <p:cNvCxnSpPr>
            <a:cxnSpLocks noChangeShapeType="1"/>
            <a:stCxn id="218137" idx="2"/>
            <a:endCxn id="218131" idx="0"/>
          </p:cNvCxnSpPr>
          <p:nvPr/>
        </p:nvCxnSpPr>
        <p:spPr bwMode="auto">
          <a:xfrm rot="16200000" flipH="1">
            <a:off x="2649643" y="4479078"/>
            <a:ext cx="1727200" cy="146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139" name="AutoShape 27"/>
          <p:cNvCxnSpPr>
            <a:cxnSpLocks noChangeShapeType="1"/>
            <a:stCxn id="218137" idx="2"/>
            <a:endCxn id="218127" idx="1"/>
          </p:cNvCxnSpPr>
          <p:nvPr/>
        </p:nvCxnSpPr>
        <p:spPr bwMode="auto">
          <a:xfrm rot="16200000" flipH="1">
            <a:off x="3661186" y="3467535"/>
            <a:ext cx="649287" cy="946638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140" name="Rectangle 28"/>
          <p:cNvSpPr>
            <a:spLocks noChangeArrowheads="1"/>
          </p:cNvSpPr>
          <p:nvPr/>
        </p:nvSpPr>
        <p:spPr bwMode="auto">
          <a:xfrm>
            <a:off x="7746756" y="1392832"/>
            <a:ext cx="898281" cy="50323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sv-SE" sz="1200">
                <a:solidFill>
                  <a:schemeClr val="accent2"/>
                </a:solidFill>
              </a:rPr>
              <a:t>Return</a:t>
            </a:r>
          </a:p>
          <a:p>
            <a:pPr algn="ctr"/>
            <a:r>
              <a:rPr lang="sv-SE" sz="1200">
                <a:solidFill>
                  <a:schemeClr val="accent2"/>
                </a:solidFill>
              </a:rPr>
              <a:t>Released</a:t>
            </a:r>
          </a:p>
        </p:txBody>
      </p:sp>
      <p:cxnSp>
        <p:nvCxnSpPr>
          <p:cNvPr id="218141" name="AutoShape 29"/>
          <p:cNvCxnSpPr>
            <a:cxnSpLocks noChangeShapeType="1"/>
            <a:stCxn id="218130" idx="3"/>
            <a:endCxn id="218140" idx="2"/>
          </p:cNvCxnSpPr>
          <p:nvPr/>
        </p:nvCxnSpPr>
        <p:spPr bwMode="auto">
          <a:xfrm flipV="1">
            <a:off x="5389668" y="1896069"/>
            <a:ext cx="2806229" cy="4167272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142" name="AutoShape 30"/>
          <p:cNvCxnSpPr>
            <a:cxnSpLocks noChangeShapeType="1"/>
            <a:stCxn id="218131" idx="3"/>
            <a:endCxn id="218128" idx="1"/>
          </p:cNvCxnSpPr>
          <p:nvPr/>
        </p:nvCxnSpPr>
        <p:spPr bwMode="auto">
          <a:xfrm flipV="1">
            <a:off x="3962383" y="5056073"/>
            <a:ext cx="529004" cy="50482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143" name="AutoShape 31"/>
          <p:cNvCxnSpPr>
            <a:cxnSpLocks noChangeShapeType="1"/>
            <a:stCxn id="218131" idx="3"/>
            <a:endCxn id="218129" idx="1"/>
          </p:cNvCxnSpPr>
          <p:nvPr/>
        </p:nvCxnSpPr>
        <p:spPr bwMode="auto">
          <a:xfrm flipV="1">
            <a:off x="3962383" y="5559311"/>
            <a:ext cx="529004" cy="1587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144" name="AutoShape 32"/>
          <p:cNvCxnSpPr>
            <a:cxnSpLocks noChangeShapeType="1"/>
            <a:stCxn id="218131" idx="3"/>
          </p:cNvCxnSpPr>
          <p:nvPr/>
        </p:nvCxnSpPr>
        <p:spPr bwMode="auto">
          <a:xfrm>
            <a:off x="3962383" y="5560897"/>
            <a:ext cx="529004" cy="50165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145" name="AutoShape 33"/>
          <p:cNvCxnSpPr>
            <a:cxnSpLocks noChangeShapeType="1"/>
            <a:stCxn id="40" idx="3"/>
          </p:cNvCxnSpPr>
          <p:nvPr/>
        </p:nvCxnSpPr>
        <p:spPr bwMode="auto">
          <a:xfrm flipV="1">
            <a:off x="2226345" y="3268665"/>
            <a:ext cx="638464" cy="1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18146" name="Picture 34" descr="MC900431575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287" y="5156086"/>
            <a:ext cx="745881" cy="81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8147" name="AutoShape 35"/>
          <p:cNvCxnSpPr>
            <a:cxnSpLocks noChangeShapeType="1"/>
            <a:stCxn id="218129" idx="3"/>
            <a:endCxn id="218146" idx="1"/>
          </p:cNvCxnSpPr>
          <p:nvPr/>
        </p:nvCxnSpPr>
        <p:spPr bwMode="auto">
          <a:xfrm>
            <a:off x="5389668" y="5558516"/>
            <a:ext cx="2111619" cy="476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617" y="382773"/>
            <a:ext cx="7351712" cy="684360"/>
          </a:xfrm>
        </p:spPr>
        <p:txBody>
          <a:bodyPr/>
          <a:lstStyle/>
          <a:p>
            <a:r>
              <a:rPr lang="sv-SE" sz="2400" dirty="0" err="1" smtClean="0"/>
              <a:t>Terminology</a:t>
            </a:r>
            <a:r>
              <a:rPr lang="sv-SE" sz="2400" dirty="0" smtClean="0"/>
              <a:t> 1</a:t>
            </a:r>
            <a:endParaRPr lang="sv-SE" sz="2400" dirty="0"/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3777744" y="2230439"/>
            <a:ext cx="898281" cy="50323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sv-SE" sz="1200" dirty="0" smtClean="0"/>
              <a:t>Stock/Line</a:t>
            </a:r>
            <a:endParaRPr lang="sv-SE" sz="1200" dirty="0"/>
          </a:p>
        </p:txBody>
      </p:sp>
      <p:cxnSp>
        <p:nvCxnSpPr>
          <p:cNvPr id="35" name="AutoShape 33"/>
          <p:cNvCxnSpPr>
            <a:cxnSpLocks noChangeShapeType="1"/>
          </p:cNvCxnSpPr>
          <p:nvPr/>
        </p:nvCxnSpPr>
        <p:spPr bwMode="auto">
          <a:xfrm flipH="1">
            <a:off x="4258595" y="2719444"/>
            <a:ext cx="2" cy="248238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1329530" y="3017047"/>
            <a:ext cx="896815" cy="50323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sv-SE" sz="1200" dirty="0" smtClean="0"/>
              <a:t>In </a:t>
            </a:r>
            <a:r>
              <a:rPr lang="sv-SE" sz="1200" dirty="0" err="1" smtClean="0"/>
              <a:t>comming</a:t>
            </a:r>
            <a:r>
              <a:rPr lang="sv-SE" sz="1200" dirty="0" smtClean="0"/>
              <a:t> </a:t>
            </a:r>
          </a:p>
          <a:p>
            <a:pPr algn="ctr"/>
            <a:r>
              <a:rPr lang="sv-SE" sz="1200" dirty="0" err="1" smtClean="0"/>
              <a:t>inspection</a:t>
            </a:r>
            <a:endParaRPr lang="sv-SE" sz="1200" dirty="0"/>
          </a:p>
        </p:txBody>
      </p:sp>
      <p:cxnSp>
        <p:nvCxnSpPr>
          <p:cNvPr id="56" name="AutoShape 21"/>
          <p:cNvCxnSpPr>
            <a:cxnSpLocks noChangeShapeType="1"/>
            <a:stCxn id="34" idx="3"/>
            <a:endCxn id="218125" idx="1"/>
          </p:cNvCxnSpPr>
          <p:nvPr/>
        </p:nvCxnSpPr>
        <p:spPr bwMode="auto">
          <a:xfrm>
            <a:off x="4676025" y="2482058"/>
            <a:ext cx="1378927" cy="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AutoShape 21"/>
          <p:cNvCxnSpPr>
            <a:cxnSpLocks noChangeShapeType="1"/>
            <a:stCxn id="218123" idx="2"/>
            <a:endCxn id="40" idx="0"/>
          </p:cNvCxnSpPr>
          <p:nvPr/>
        </p:nvCxnSpPr>
        <p:spPr bwMode="auto">
          <a:xfrm flipH="1">
            <a:off x="1777938" y="2733676"/>
            <a:ext cx="1466" cy="283371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6651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238124"/>
            <a:ext cx="7351712" cy="878295"/>
          </a:xfrm>
        </p:spPr>
        <p:txBody>
          <a:bodyPr/>
          <a:lstStyle/>
          <a:p>
            <a:r>
              <a:rPr lang="sv-SE" sz="2400" dirty="0" err="1" smtClean="0"/>
              <a:t>Terminology</a:t>
            </a:r>
            <a:r>
              <a:rPr lang="sv-SE" sz="2400" dirty="0" smtClean="0"/>
              <a:t> 2</a:t>
            </a:r>
            <a:endParaRPr lang="sv-SE" sz="2400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8" y="1604408"/>
            <a:ext cx="8210550" cy="4751388"/>
          </a:xfrm>
        </p:spPr>
        <p:txBody>
          <a:bodyPr/>
          <a:lstStyle/>
          <a:p>
            <a:pPr marL="0" indent="0">
              <a:buNone/>
            </a:pPr>
            <a:r>
              <a:rPr lang="sv-SE" sz="1200" b="1" dirty="0" err="1" smtClean="0"/>
              <a:t>Received</a:t>
            </a:r>
            <a:r>
              <a:rPr lang="sv-SE" sz="1200" b="1" dirty="0" smtClean="0"/>
              <a:t>: </a:t>
            </a:r>
            <a:r>
              <a:rPr lang="sv-SE" sz="1200" dirty="0" err="1" smtClean="0"/>
              <a:t>Direct</a:t>
            </a:r>
            <a:r>
              <a:rPr lang="sv-SE" sz="1200" dirty="0" smtClean="0"/>
              <a:t> material that has </a:t>
            </a:r>
            <a:r>
              <a:rPr lang="sv-SE" sz="1200" dirty="0" err="1" smtClean="0"/>
              <a:t>been</a:t>
            </a:r>
            <a:r>
              <a:rPr lang="sv-SE" sz="1200" dirty="0" smtClean="0"/>
              <a:t> </a:t>
            </a:r>
            <a:r>
              <a:rPr lang="sv-SE" sz="1200" dirty="0" err="1" smtClean="0"/>
              <a:t>registerd</a:t>
            </a:r>
            <a:r>
              <a:rPr lang="sv-SE" sz="1200" dirty="0" smtClean="0"/>
              <a:t> in a Husqvarna </a:t>
            </a:r>
            <a:r>
              <a:rPr lang="sv-SE" sz="1200" dirty="0" err="1" smtClean="0"/>
              <a:t>factory</a:t>
            </a:r>
            <a:r>
              <a:rPr lang="sv-SE" sz="1200" dirty="0" smtClean="0"/>
              <a:t> system as </a:t>
            </a:r>
            <a:r>
              <a:rPr lang="sv-SE" sz="1200" dirty="0" err="1" smtClean="0"/>
              <a:t>received</a:t>
            </a:r>
            <a:r>
              <a:rPr lang="sv-SE" sz="1200" dirty="0" smtClean="0"/>
              <a:t>. </a:t>
            </a:r>
          </a:p>
          <a:p>
            <a:pPr marL="0" indent="0">
              <a:buNone/>
            </a:pPr>
            <a:r>
              <a:rPr lang="sv-SE" sz="1200" b="1" dirty="0" err="1" smtClean="0"/>
              <a:t>Blocked</a:t>
            </a:r>
            <a:r>
              <a:rPr lang="sv-SE" sz="1200" b="1" dirty="0" smtClean="0"/>
              <a:t>: </a:t>
            </a:r>
            <a:r>
              <a:rPr lang="sv-SE" sz="1200" dirty="0" err="1" smtClean="0"/>
              <a:t>Direct</a:t>
            </a:r>
            <a:r>
              <a:rPr lang="sv-SE" sz="1200" dirty="0" smtClean="0"/>
              <a:t> material that </a:t>
            </a:r>
            <a:r>
              <a:rPr lang="sv-SE" sz="1200" dirty="0" err="1" smtClean="0"/>
              <a:t>are</a:t>
            </a:r>
            <a:r>
              <a:rPr lang="sv-SE" sz="1200" dirty="0" smtClean="0"/>
              <a:t> under </a:t>
            </a:r>
            <a:r>
              <a:rPr lang="sv-SE" sz="1200" dirty="0" err="1" smtClean="0"/>
              <a:t>evaluation</a:t>
            </a:r>
            <a:r>
              <a:rPr lang="sv-SE" sz="1200" dirty="0" smtClean="0"/>
              <a:t> and </a:t>
            </a:r>
            <a:r>
              <a:rPr lang="sv-SE" sz="1200" dirty="0" err="1" smtClean="0"/>
              <a:t>therefor</a:t>
            </a:r>
            <a:r>
              <a:rPr lang="sv-SE" sz="1200" dirty="0" err="1" smtClean="0">
                <a:solidFill>
                  <a:srgbClr val="FF0000"/>
                </a:solidFill>
              </a:rPr>
              <a:t>e</a:t>
            </a:r>
            <a:r>
              <a:rPr lang="sv-SE" sz="1200" dirty="0" smtClean="0"/>
              <a:t> </a:t>
            </a:r>
            <a:r>
              <a:rPr lang="sv-SE" sz="1200" dirty="0" err="1" smtClean="0"/>
              <a:t>restricted</a:t>
            </a:r>
            <a:r>
              <a:rPr lang="sv-SE" sz="1200" dirty="0" smtClean="0"/>
              <a:t> material. Has a status ”Not </a:t>
            </a:r>
            <a:r>
              <a:rPr lang="sv-SE" sz="1200" dirty="0" err="1" smtClean="0"/>
              <a:t>available</a:t>
            </a:r>
            <a:r>
              <a:rPr lang="sv-SE" sz="1200" dirty="0" smtClean="0"/>
              <a:t>” in the system. </a:t>
            </a:r>
          </a:p>
          <a:p>
            <a:pPr marL="0" indent="0">
              <a:buNone/>
            </a:pPr>
            <a:r>
              <a:rPr lang="sv-SE" sz="1200" b="1" dirty="0" err="1" smtClean="0"/>
              <a:t>Checked</a:t>
            </a:r>
            <a:r>
              <a:rPr lang="sv-SE" sz="1200" b="1" dirty="0" smtClean="0"/>
              <a:t> / </a:t>
            </a:r>
            <a:r>
              <a:rPr lang="sv-SE" sz="1200" b="1" dirty="0" err="1" smtClean="0"/>
              <a:t>Sorted</a:t>
            </a:r>
            <a:r>
              <a:rPr lang="sv-SE" sz="1200" b="1" dirty="0" smtClean="0"/>
              <a:t> OK: </a:t>
            </a:r>
            <a:r>
              <a:rPr lang="sv-SE" sz="1200" dirty="0" err="1" smtClean="0"/>
              <a:t>Suspected</a:t>
            </a:r>
            <a:r>
              <a:rPr lang="sv-SE" sz="1200" dirty="0" smtClean="0"/>
              <a:t> material that has </a:t>
            </a:r>
            <a:r>
              <a:rPr lang="sv-SE" sz="1200" dirty="0" err="1" smtClean="0"/>
              <a:t>been</a:t>
            </a:r>
            <a:r>
              <a:rPr lang="sv-SE" sz="1200" dirty="0" smtClean="0"/>
              <a:t> </a:t>
            </a:r>
            <a:r>
              <a:rPr lang="sv-SE" sz="1200" dirty="0" err="1" smtClean="0"/>
              <a:t>sorted</a:t>
            </a:r>
            <a:r>
              <a:rPr lang="sv-SE" sz="1200" dirty="0" smtClean="0"/>
              <a:t> and/or </a:t>
            </a:r>
            <a:r>
              <a:rPr lang="sv-SE" sz="1200" dirty="0" err="1" smtClean="0"/>
              <a:t>confirmed</a:t>
            </a:r>
            <a:r>
              <a:rPr lang="sv-SE" sz="1200" dirty="0" smtClean="0"/>
              <a:t> to be ok. </a:t>
            </a:r>
            <a:r>
              <a:rPr lang="sv-SE" sz="1200" dirty="0"/>
              <a:t>Has a status </a:t>
            </a:r>
            <a:r>
              <a:rPr lang="sv-SE" sz="1200" dirty="0" smtClean="0"/>
              <a:t>”</a:t>
            </a:r>
            <a:r>
              <a:rPr lang="sv-SE" sz="1200" dirty="0" err="1" smtClean="0"/>
              <a:t>Available</a:t>
            </a:r>
            <a:r>
              <a:rPr lang="sv-SE" sz="1200" dirty="0"/>
              <a:t>” in the system. </a:t>
            </a:r>
            <a:endParaRPr lang="sv-SE" sz="1200" dirty="0" smtClean="0"/>
          </a:p>
          <a:p>
            <a:pPr marL="0" indent="0">
              <a:buNone/>
            </a:pPr>
            <a:r>
              <a:rPr lang="sv-SE" sz="1200" b="1" dirty="0" err="1" smtClean="0"/>
              <a:t>Sorted</a:t>
            </a:r>
            <a:r>
              <a:rPr lang="sv-SE" sz="1200" b="1" dirty="0" smtClean="0"/>
              <a:t> NOK: </a:t>
            </a:r>
            <a:r>
              <a:rPr lang="sv-SE" sz="1200" dirty="0" err="1"/>
              <a:t>Suspected</a:t>
            </a:r>
            <a:r>
              <a:rPr lang="sv-SE" sz="1200" dirty="0"/>
              <a:t> material that has </a:t>
            </a:r>
            <a:r>
              <a:rPr lang="sv-SE" sz="1200" dirty="0" err="1"/>
              <a:t>been</a:t>
            </a:r>
            <a:r>
              <a:rPr lang="sv-SE" sz="1200" dirty="0"/>
              <a:t> </a:t>
            </a:r>
            <a:r>
              <a:rPr lang="sv-SE" sz="1200" dirty="0" err="1"/>
              <a:t>sorted</a:t>
            </a:r>
            <a:r>
              <a:rPr lang="sv-SE" sz="1200" dirty="0"/>
              <a:t> and </a:t>
            </a:r>
            <a:r>
              <a:rPr lang="sv-SE" sz="1200" dirty="0" err="1"/>
              <a:t>confirmed</a:t>
            </a:r>
            <a:r>
              <a:rPr lang="sv-SE" sz="1200" dirty="0"/>
              <a:t> to be </a:t>
            </a:r>
            <a:r>
              <a:rPr lang="sv-SE" sz="1200" dirty="0" err="1" smtClean="0"/>
              <a:t>nonconforming</a:t>
            </a:r>
            <a:r>
              <a:rPr lang="sv-SE" sz="1200" dirty="0" smtClean="0"/>
              <a:t> material</a:t>
            </a:r>
          </a:p>
          <a:p>
            <a:pPr marL="0" indent="0">
              <a:buNone/>
            </a:pPr>
            <a:r>
              <a:rPr lang="sv-SE" sz="1200" b="1" dirty="0" err="1"/>
              <a:t>Scrapped</a:t>
            </a:r>
            <a:r>
              <a:rPr lang="sv-SE" sz="1200" b="1" dirty="0" smtClean="0"/>
              <a:t>: </a:t>
            </a:r>
            <a:r>
              <a:rPr lang="sv-SE" sz="1200" dirty="0" err="1" smtClean="0"/>
              <a:t>Sorted</a:t>
            </a:r>
            <a:r>
              <a:rPr lang="sv-SE" sz="1200" dirty="0" smtClean="0"/>
              <a:t> NOK material </a:t>
            </a:r>
            <a:r>
              <a:rPr lang="sv-SE" sz="1200" dirty="0" err="1" smtClean="0"/>
              <a:t>that</a:t>
            </a:r>
            <a:r>
              <a:rPr lang="sv-SE" sz="1200" dirty="0" smtClean="0"/>
              <a:t> the </a:t>
            </a:r>
            <a:r>
              <a:rPr lang="sv-SE" sz="1200" dirty="0" err="1" smtClean="0"/>
              <a:t>supplier</a:t>
            </a:r>
            <a:r>
              <a:rPr lang="sv-SE" sz="1200" dirty="0" smtClean="0"/>
              <a:t> has </a:t>
            </a:r>
            <a:r>
              <a:rPr lang="sv-SE" sz="1200" dirty="0" err="1" smtClean="0"/>
              <a:t>decided</a:t>
            </a:r>
            <a:r>
              <a:rPr lang="sv-SE" sz="1200" dirty="0" smtClean="0"/>
              <a:t> </a:t>
            </a:r>
            <a:r>
              <a:rPr lang="sv-SE" sz="1200" dirty="0" err="1" smtClean="0"/>
              <a:t>to</a:t>
            </a:r>
            <a:r>
              <a:rPr lang="sv-SE" sz="1200" dirty="0" smtClean="0"/>
              <a:t> </a:t>
            </a:r>
            <a:r>
              <a:rPr lang="sv-SE" sz="1200" dirty="0" err="1" smtClean="0"/>
              <a:t>scrap</a:t>
            </a:r>
            <a:endParaRPr lang="sv-SE" sz="1200" dirty="0"/>
          </a:p>
          <a:p>
            <a:pPr marL="0" indent="0">
              <a:buNone/>
            </a:pPr>
            <a:r>
              <a:rPr lang="sv-SE" sz="1200" b="1" dirty="0" err="1"/>
              <a:t>Rework</a:t>
            </a:r>
            <a:r>
              <a:rPr lang="sv-SE" sz="1200" dirty="0" smtClean="0"/>
              <a:t>: </a:t>
            </a:r>
            <a:r>
              <a:rPr lang="sv-SE" sz="1200" dirty="0" err="1" smtClean="0"/>
              <a:t>Sorted</a:t>
            </a:r>
            <a:r>
              <a:rPr lang="sv-SE" sz="1200" dirty="0" smtClean="0"/>
              <a:t> NOK material </a:t>
            </a:r>
            <a:r>
              <a:rPr lang="sv-SE" sz="1200" dirty="0" err="1" smtClean="0"/>
              <a:t>that</a:t>
            </a:r>
            <a:r>
              <a:rPr lang="sv-SE" sz="1200" dirty="0" smtClean="0"/>
              <a:t> the </a:t>
            </a:r>
            <a:r>
              <a:rPr lang="sv-SE" sz="1200" dirty="0" err="1" smtClean="0"/>
              <a:t>supplier</a:t>
            </a:r>
            <a:r>
              <a:rPr lang="sv-SE" sz="1200" dirty="0" smtClean="0"/>
              <a:t> and Husqvarna has </a:t>
            </a:r>
            <a:r>
              <a:rPr lang="sv-SE" sz="1200" dirty="0" err="1" smtClean="0"/>
              <a:t>agreed</a:t>
            </a:r>
            <a:r>
              <a:rPr lang="sv-SE" sz="1200" dirty="0" smtClean="0"/>
              <a:t> </a:t>
            </a:r>
            <a:r>
              <a:rPr lang="sv-SE" sz="1200" dirty="0" err="1" smtClean="0"/>
              <a:t>to</a:t>
            </a:r>
            <a:r>
              <a:rPr lang="sv-SE" sz="1200" dirty="0" smtClean="0"/>
              <a:t> </a:t>
            </a:r>
            <a:r>
              <a:rPr lang="sv-SE" sz="1200" dirty="0" err="1" smtClean="0"/>
              <a:t>rework</a:t>
            </a:r>
            <a:r>
              <a:rPr lang="sv-SE" sz="1200" dirty="0" smtClean="0"/>
              <a:t>. </a:t>
            </a:r>
            <a:endParaRPr lang="sv-SE" sz="1200" dirty="0"/>
          </a:p>
          <a:p>
            <a:pPr marL="0" indent="0">
              <a:buNone/>
            </a:pPr>
            <a:r>
              <a:rPr lang="sv-SE" sz="1200" b="1" dirty="0" err="1" smtClean="0"/>
              <a:t>Returned</a:t>
            </a:r>
            <a:r>
              <a:rPr lang="sv-SE" sz="1200" b="1" dirty="0" smtClean="0"/>
              <a:t>: </a:t>
            </a:r>
            <a:r>
              <a:rPr lang="sv-SE" sz="1200" dirty="0" err="1"/>
              <a:t>Sorted</a:t>
            </a:r>
            <a:r>
              <a:rPr lang="sv-SE" sz="1200" dirty="0"/>
              <a:t> NOK material </a:t>
            </a:r>
            <a:r>
              <a:rPr lang="sv-SE" sz="1200" dirty="0" err="1"/>
              <a:t>that</a:t>
            </a:r>
            <a:r>
              <a:rPr lang="sv-SE" sz="1200" dirty="0"/>
              <a:t> </a:t>
            </a:r>
            <a:r>
              <a:rPr lang="sv-SE" sz="1200" dirty="0" smtClean="0"/>
              <a:t>Husqvarna </a:t>
            </a:r>
            <a:r>
              <a:rPr lang="sv-SE" sz="1200" dirty="0"/>
              <a:t>has </a:t>
            </a:r>
            <a:r>
              <a:rPr lang="sv-SE" sz="1200" dirty="0" err="1"/>
              <a:t>agreed</a:t>
            </a:r>
            <a:r>
              <a:rPr lang="sv-SE" sz="1200" dirty="0"/>
              <a:t> </a:t>
            </a:r>
            <a:r>
              <a:rPr lang="sv-SE" sz="1200" dirty="0" err="1"/>
              <a:t>to</a:t>
            </a:r>
            <a:r>
              <a:rPr lang="sv-SE" sz="1200" dirty="0"/>
              <a:t> </a:t>
            </a:r>
            <a:r>
              <a:rPr lang="sv-SE" sz="1200" dirty="0" err="1" smtClean="0"/>
              <a:t>return</a:t>
            </a:r>
            <a:r>
              <a:rPr lang="sv-SE" sz="1200" dirty="0" smtClean="0"/>
              <a:t>. </a:t>
            </a:r>
          </a:p>
          <a:p>
            <a:pPr marL="0" indent="0">
              <a:buNone/>
            </a:pPr>
            <a:r>
              <a:rPr lang="sv-SE" sz="1200" b="1" dirty="0" err="1" smtClean="0"/>
              <a:t>Released</a:t>
            </a:r>
            <a:r>
              <a:rPr lang="sv-SE" sz="1200" b="1" dirty="0" smtClean="0"/>
              <a:t>: </a:t>
            </a:r>
            <a:r>
              <a:rPr lang="sv-SE" sz="1200" dirty="0" err="1" smtClean="0"/>
              <a:t>Blocked</a:t>
            </a:r>
            <a:r>
              <a:rPr lang="sv-SE" sz="1200" dirty="0" smtClean="0"/>
              <a:t> </a:t>
            </a:r>
            <a:r>
              <a:rPr lang="sv-SE" sz="1200" dirty="0" err="1" smtClean="0"/>
              <a:t>direct</a:t>
            </a:r>
            <a:r>
              <a:rPr lang="sv-SE" sz="1200" dirty="0" smtClean="0"/>
              <a:t> material </a:t>
            </a:r>
            <a:r>
              <a:rPr lang="sv-SE" sz="1200" dirty="0" err="1" smtClean="0"/>
              <a:t>that</a:t>
            </a:r>
            <a:r>
              <a:rPr lang="sv-SE" sz="1200" dirty="0" smtClean="0"/>
              <a:t> has </a:t>
            </a:r>
            <a:r>
              <a:rPr lang="sv-SE" sz="1200" dirty="0" err="1" smtClean="0"/>
              <a:t>been</a:t>
            </a:r>
            <a:r>
              <a:rPr lang="sv-SE" sz="1200" dirty="0" smtClean="0"/>
              <a:t> </a:t>
            </a:r>
            <a:r>
              <a:rPr lang="sv-SE" sz="1200" dirty="0" err="1" smtClean="0"/>
              <a:t>analyzed</a:t>
            </a:r>
            <a:r>
              <a:rPr lang="sv-SE" sz="1200" dirty="0" smtClean="0"/>
              <a:t> and </a:t>
            </a:r>
            <a:r>
              <a:rPr lang="sv-SE" sz="1200" dirty="0" err="1" smtClean="0"/>
              <a:t>placed</a:t>
            </a:r>
            <a:r>
              <a:rPr lang="sv-SE" sz="1200" dirty="0" smtClean="0"/>
              <a:t> in </a:t>
            </a:r>
            <a:r>
              <a:rPr lang="sv-SE" sz="1200" dirty="0" err="1" smtClean="0"/>
              <a:t>any</a:t>
            </a:r>
            <a:r>
              <a:rPr lang="sv-SE" sz="1200" dirty="0" smtClean="0"/>
              <a:t> </a:t>
            </a:r>
            <a:r>
              <a:rPr lang="sv-SE" sz="1200" dirty="0" err="1" smtClean="0"/>
              <a:t>of</a:t>
            </a:r>
            <a:r>
              <a:rPr lang="sv-SE" sz="1200" dirty="0" smtClean="0"/>
              <a:t> the </a:t>
            </a:r>
            <a:r>
              <a:rPr lang="sv-SE" sz="1200" dirty="0" err="1" smtClean="0"/>
              <a:t>catagories</a:t>
            </a:r>
            <a:r>
              <a:rPr lang="sv-SE" sz="1200" dirty="0" smtClean="0"/>
              <a:t>, </a:t>
            </a:r>
            <a:r>
              <a:rPr lang="sv-SE" sz="1200" dirty="0" err="1" smtClean="0"/>
              <a:t>Sorted</a:t>
            </a:r>
            <a:r>
              <a:rPr lang="sv-SE" sz="1200" dirty="0" smtClean="0"/>
              <a:t> OK, </a:t>
            </a:r>
            <a:r>
              <a:rPr lang="sv-SE" sz="1200" dirty="0" err="1" smtClean="0"/>
              <a:t>Scrapped</a:t>
            </a:r>
            <a:r>
              <a:rPr lang="sv-SE" sz="1200" dirty="0" smtClean="0"/>
              <a:t>, </a:t>
            </a:r>
            <a:r>
              <a:rPr lang="sv-SE" sz="1200" dirty="0" err="1" smtClean="0"/>
              <a:t>Reworked</a:t>
            </a:r>
            <a:r>
              <a:rPr lang="sv-SE" sz="1200" dirty="0" smtClean="0"/>
              <a:t> or </a:t>
            </a:r>
            <a:r>
              <a:rPr lang="sv-SE" sz="1200" dirty="0" err="1" smtClean="0"/>
              <a:t>Returned</a:t>
            </a:r>
            <a:r>
              <a:rPr lang="sv-SE" sz="1200" dirty="0" smtClean="0"/>
              <a:t>. The </a:t>
            </a:r>
            <a:r>
              <a:rPr lang="sv-SE" sz="1200" dirty="0" err="1" smtClean="0"/>
              <a:t>physical</a:t>
            </a:r>
            <a:r>
              <a:rPr lang="sv-SE" sz="1200" dirty="0" smtClean="0"/>
              <a:t> parts </a:t>
            </a:r>
            <a:r>
              <a:rPr lang="sv-SE" sz="1200" dirty="0" err="1" smtClean="0"/>
              <a:t>are</a:t>
            </a:r>
            <a:r>
              <a:rPr lang="sv-SE" sz="1200" dirty="0" smtClean="0"/>
              <a:t> no </a:t>
            </a:r>
            <a:r>
              <a:rPr lang="sv-SE" sz="1200" dirty="0" err="1" smtClean="0"/>
              <a:t>longer</a:t>
            </a:r>
            <a:r>
              <a:rPr lang="sv-SE" sz="1200" dirty="0" smtClean="0"/>
              <a:t> in the </a:t>
            </a:r>
            <a:r>
              <a:rPr lang="sv-SE" sz="1200" dirty="0" err="1" smtClean="0"/>
              <a:t>restricted</a:t>
            </a:r>
            <a:r>
              <a:rPr lang="sv-SE" sz="1200" dirty="0" smtClean="0"/>
              <a:t> area.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9752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 err="1" smtClean="0"/>
              <a:t>Calculation</a:t>
            </a:r>
            <a:endParaRPr lang="sv-SE" sz="2400" dirty="0"/>
          </a:p>
        </p:txBody>
      </p:sp>
      <p:grpSp>
        <p:nvGrpSpPr>
          <p:cNvPr id="2" name="Group 1"/>
          <p:cNvGrpSpPr/>
          <p:nvPr/>
        </p:nvGrpSpPr>
        <p:grpSpPr>
          <a:xfrm>
            <a:off x="4093535" y="2414294"/>
            <a:ext cx="4720856" cy="1371759"/>
            <a:chOff x="836659" y="2588416"/>
            <a:chExt cx="5276883" cy="1371759"/>
          </a:xfrm>
        </p:grpSpPr>
        <p:sp>
          <p:nvSpPr>
            <p:cNvPr id="220163" name="Text Box 3"/>
            <p:cNvSpPr txBox="1">
              <a:spLocks noChangeArrowheads="1"/>
            </p:cNvSpPr>
            <p:nvPr/>
          </p:nvSpPr>
          <p:spPr bwMode="auto">
            <a:xfrm>
              <a:off x="1066119" y="2588416"/>
              <a:ext cx="504742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sv-SE" b="1" dirty="0" smtClean="0">
                  <a:solidFill>
                    <a:schemeClr val="hlink"/>
                  </a:solidFill>
                </a:rPr>
                <a:t>SORTED NOK</a:t>
              </a:r>
              <a:endParaRPr lang="sv-SE" b="1" dirty="0">
                <a:solidFill>
                  <a:schemeClr val="hlink"/>
                </a:solidFill>
              </a:endParaRPr>
            </a:p>
          </p:txBody>
        </p:sp>
        <p:sp>
          <p:nvSpPr>
            <p:cNvPr id="220164" name="Text Box 4"/>
            <p:cNvSpPr txBox="1">
              <a:spLocks noChangeArrowheads="1"/>
            </p:cNvSpPr>
            <p:nvPr/>
          </p:nvSpPr>
          <p:spPr bwMode="auto">
            <a:xfrm>
              <a:off x="1472153" y="3590843"/>
              <a:ext cx="1482182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sv-SE" b="1" dirty="0" err="1">
                  <a:solidFill>
                    <a:schemeClr val="hlink"/>
                  </a:solidFill>
                </a:rPr>
                <a:t>Received</a:t>
              </a:r>
              <a:r>
                <a:rPr lang="sv-SE" b="1" dirty="0">
                  <a:solidFill>
                    <a:schemeClr val="hlink"/>
                  </a:solidFill>
                </a:rPr>
                <a:t>  </a:t>
              </a:r>
            </a:p>
          </p:txBody>
        </p:sp>
        <p:sp>
          <p:nvSpPr>
            <p:cNvPr id="220165" name="Line 5"/>
            <p:cNvSpPr>
              <a:spLocks noChangeShapeType="1"/>
            </p:cNvSpPr>
            <p:nvPr/>
          </p:nvSpPr>
          <p:spPr bwMode="auto">
            <a:xfrm>
              <a:off x="836659" y="3314700"/>
              <a:ext cx="275317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sv-SE"/>
            </a:p>
          </p:txBody>
        </p:sp>
      </p:grp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35115" y="2946460"/>
            <a:ext cx="205376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sz="2000" b="1" dirty="0" err="1" smtClean="0"/>
              <a:t>Return</a:t>
            </a:r>
            <a:r>
              <a:rPr lang="sv-SE" sz="2000" b="1" dirty="0" smtClean="0"/>
              <a:t> rate   =  </a:t>
            </a:r>
            <a:endParaRPr lang="sv-SE" sz="2000" b="1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188882" y="2940523"/>
            <a:ext cx="14943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sz="2000" b="1" dirty="0" smtClean="0"/>
              <a:t>1 000 000 *</a:t>
            </a: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147216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510363"/>
            <a:ext cx="7351712" cy="599300"/>
          </a:xfrm>
        </p:spPr>
        <p:txBody>
          <a:bodyPr/>
          <a:lstStyle/>
          <a:p>
            <a:r>
              <a:rPr lang="sv-SE" sz="2400" dirty="0" err="1" smtClean="0"/>
              <a:t>Method</a:t>
            </a:r>
            <a:endParaRPr lang="sv-SE" sz="2400" dirty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079" y="1626216"/>
            <a:ext cx="8617223" cy="4046538"/>
          </a:xfrm>
        </p:spPr>
        <p:txBody>
          <a:bodyPr/>
          <a:lstStyle/>
          <a:p>
            <a:r>
              <a:rPr lang="en-US" sz="1400" dirty="0"/>
              <a:t>When a Husqvarna factory identifies suspected material they should immediately remove the batch of physical parts, and the parts in the system, into a restricted material area.</a:t>
            </a:r>
            <a:endParaRPr lang="sv-SE" sz="1400" dirty="0"/>
          </a:p>
          <a:p>
            <a:r>
              <a:rPr lang="en-US" sz="1400" dirty="0" smtClean="0"/>
              <a:t>In normal case all sorting of suspected material should be handled by the supplier. The suppliers </a:t>
            </a:r>
            <a:r>
              <a:rPr lang="en-US" sz="1400" dirty="0"/>
              <a:t>should be asked if they want to have the batch delivered back to them or if they want to have it delivered to a </a:t>
            </a:r>
            <a:r>
              <a:rPr lang="sv-SE" sz="1400" b="1" dirty="0" smtClean="0"/>
              <a:t>3rd </a:t>
            </a:r>
            <a:r>
              <a:rPr lang="en-US" sz="1400" dirty="0" smtClean="0"/>
              <a:t>party </a:t>
            </a:r>
            <a:r>
              <a:rPr lang="en-US" sz="1400" dirty="0"/>
              <a:t>sorting company. If there is a critical need to sort the suspected material, it could be done by Husqvarna. </a:t>
            </a:r>
            <a:endParaRPr lang="sv-SE" sz="1400" dirty="0"/>
          </a:p>
          <a:p>
            <a:r>
              <a:rPr lang="en-US" sz="1400" dirty="0"/>
              <a:t>If Husqvarna </a:t>
            </a:r>
            <a:r>
              <a:rPr lang="en-US" sz="1400" dirty="0" smtClean="0"/>
              <a:t>or the suppliers sorts </a:t>
            </a:r>
            <a:r>
              <a:rPr lang="en-US" sz="1400" dirty="0"/>
              <a:t>the complete batch </a:t>
            </a:r>
            <a:r>
              <a:rPr lang="en-US" sz="1400" dirty="0" smtClean="0"/>
              <a:t>at a Husqvarna site – </a:t>
            </a:r>
            <a:r>
              <a:rPr lang="en-US" sz="1400" dirty="0"/>
              <a:t>then only the actual </a:t>
            </a:r>
            <a:r>
              <a:rPr lang="sv-SE" sz="1400" dirty="0" err="1" smtClean="0"/>
              <a:t>nonconforming</a:t>
            </a:r>
            <a:r>
              <a:rPr lang="sv-SE" sz="1400" dirty="0" smtClean="0"/>
              <a:t> </a:t>
            </a:r>
            <a:r>
              <a:rPr lang="en-US" sz="1400" dirty="0" smtClean="0"/>
              <a:t>parts </a:t>
            </a:r>
            <a:r>
              <a:rPr lang="en-US" sz="1400" dirty="0"/>
              <a:t>will have the </a:t>
            </a:r>
            <a:r>
              <a:rPr lang="en-US" sz="1400" dirty="0" smtClean="0"/>
              <a:t>status ”</a:t>
            </a:r>
            <a:r>
              <a:rPr lang="en-US" sz="1400" dirty="0"/>
              <a:t>Sorted NOK”.</a:t>
            </a:r>
            <a:endParaRPr lang="sv-SE" sz="1400" dirty="0"/>
          </a:p>
          <a:p>
            <a:r>
              <a:rPr lang="en-US" sz="1400" dirty="0"/>
              <a:t>If the supplier takes back the complete batch – then the complete batch will get the </a:t>
            </a:r>
            <a:r>
              <a:rPr lang="en-US" sz="1400" dirty="0" smtClean="0"/>
              <a:t>status ”</a:t>
            </a:r>
            <a:r>
              <a:rPr lang="en-US" sz="1400" dirty="0"/>
              <a:t>Sorted NOK”.  </a:t>
            </a:r>
            <a:endParaRPr lang="sv-SE" sz="1400" dirty="0"/>
          </a:p>
          <a:p>
            <a:r>
              <a:rPr lang="en-US" sz="1400" dirty="0"/>
              <a:t>If the supplier </a:t>
            </a:r>
            <a:r>
              <a:rPr lang="en-US" sz="1400" dirty="0" smtClean="0"/>
              <a:t>sort at Husqvarna site or sends </a:t>
            </a:r>
            <a:r>
              <a:rPr lang="en-US" sz="1400" dirty="0"/>
              <a:t>the batch to a </a:t>
            </a:r>
            <a:r>
              <a:rPr lang="sv-SE" sz="1400" b="1" dirty="0" smtClean="0"/>
              <a:t>3rd </a:t>
            </a:r>
            <a:r>
              <a:rPr lang="en-US" sz="1400" dirty="0" smtClean="0"/>
              <a:t>part </a:t>
            </a:r>
            <a:r>
              <a:rPr lang="en-US" sz="1400" dirty="0"/>
              <a:t>sorting company – then only the actual </a:t>
            </a:r>
            <a:r>
              <a:rPr lang="sv-SE" sz="1400" dirty="0" err="1" smtClean="0"/>
              <a:t>nonconforming</a:t>
            </a:r>
            <a:r>
              <a:rPr lang="sv-SE" sz="1400" dirty="0" smtClean="0"/>
              <a:t> </a:t>
            </a:r>
            <a:r>
              <a:rPr lang="en-US" sz="1400" dirty="0" smtClean="0"/>
              <a:t>parts </a:t>
            </a:r>
            <a:r>
              <a:rPr lang="en-US" sz="1400" dirty="0"/>
              <a:t>will have the status ”Sorted NOK” if the ”Sorted NOK” parts are identified and available within 10 working days. </a:t>
            </a:r>
            <a:endParaRPr lang="sv-SE" sz="14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457200" indent="-457200">
              <a:buFontTx/>
              <a:buNone/>
            </a:pPr>
            <a:endParaRPr lang="sv-SE" dirty="0"/>
          </a:p>
          <a:p>
            <a:pPr marL="457200" indent="-457200"/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20813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3376" name="Group 32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483475092"/>
              </p:ext>
            </p:extLst>
          </p:nvPr>
        </p:nvGraphicFramePr>
        <p:xfrm>
          <a:off x="112835" y="1578308"/>
          <a:ext cx="8862646" cy="4626920"/>
        </p:xfrm>
        <a:graphic>
          <a:graphicData uri="http://schemas.openxmlformats.org/drawingml/2006/table">
            <a:tbl>
              <a:tblPr/>
              <a:tblGrid>
                <a:gridCol w="4431323"/>
                <a:gridCol w="4431323"/>
              </a:tblGrid>
              <a:tr h="4336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Nonconformance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Conformance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592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Parts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which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do not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meet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drawing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specifications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or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dimensional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functional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, or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appearance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standards as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called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out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in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specifications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Parts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that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meet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all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drawing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specifications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but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are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not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useable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643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Out-of-spec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parts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that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require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rework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/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repair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in order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to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be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used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Parts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that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meet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all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specifications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and/or standards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but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have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been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claimed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by a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Husqvarna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customer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/end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user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982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Parts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damaged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from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inadequate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packaging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or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transportation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for </a:t>
                      </a:r>
                      <a:r>
                        <a:rPr kumimoji="0" lang="sv-SE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which</a:t>
                      </a:r>
                      <a:r>
                        <a:rPr kumimoji="0" lang="sv-SE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the </a:t>
                      </a:r>
                      <a:r>
                        <a:rPr kumimoji="0" lang="sv-SE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supplier</a:t>
                      </a:r>
                      <a:r>
                        <a:rPr kumimoji="0" lang="sv-SE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is </a:t>
                      </a:r>
                      <a:r>
                        <a:rPr kumimoji="0" lang="sv-SE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responsible</a:t>
                      </a:r>
                      <a:r>
                        <a:rPr kumimoji="0" lang="sv-SE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Parts not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released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and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approved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for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production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and/or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have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no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released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drawing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(i.e.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launch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parts,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sample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/trial parts, DOE parts, pre-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productions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parts, etc.).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Parts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that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are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outside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production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system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will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be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addressed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through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prototype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quality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measures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682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Interim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approved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PPAP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with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any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defects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outside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of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boundaries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defined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by the deviation. 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Parts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that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have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an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approved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deviation for an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out-of-spec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condition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cannot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be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assigned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PPM for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rejects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associated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with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deviated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characteristic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1089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Shipments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that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are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received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with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mixed parts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Parts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that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are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wrong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revision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level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after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the break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point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has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been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established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Shipments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received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where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lable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on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hte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box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does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not match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with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the parts inside the box.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Delivery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errors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Quantity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errors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(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to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few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–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too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many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This</a:t>
                      </a:r>
                      <a:r>
                        <a:rPr kumimoji="0" lang="sv-SE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is </a:t>
                      </a:r>
                      <a:r>
                        <a:rPr kumimoji="0" lang="sv-SE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delivery</a:t>
                      </a:r>
                      <a:r>
                        <a:rPr kumimoji="0" lang="sv-SE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 deviation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99324" y="510363"/>
            <a:ext cx="7351712" cy="59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44000" rIns="0" bIns="0" numCol="1" anchor="t" anchorCtr="0" compatLnSpc="1">
            <a:prstTxWarp prst="textNoShape">
              <a:avLst/>
            </a:prstTxWarp>
          </a:bodyPr>
          <a:lstStyle>
            <a:lvl1pPr marL="195263" indent="-195263" algn="l" rtl="0" eaLnBrk="1" fontAlgn="base" hangingPunct="1">
              <a:spcBef>
                <a:spcPts val="12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7363" indent="-277813" algn="l" rtl="0" eaLnBrk="1" fontAlgn="base" hangingPunct="1">
              <a:spcBef>
                <a:spcPts val="6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4688" indent="-179388" algn="l" rtl="0" eaLnBrk="1" fontAlgn="base" hangingPunct="1">
              <a:spcBef>
                <a:spcPts val="3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6463" indent="-223838" algn="l" rtl="0" eaLnBrk="1" fontAlgn="base" hangingPunct="1">
              <a:spcBef>
                <a:spcPts val="3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3788" indent="-179388" algn="l" rtl="0" eaLnBrk="1" fontAlgn="base" hangingPunct="1">
              <a:spcBef>
                <a:spcPts val="3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sv-SE" sz="2400" b="1" dirty="0">
                <a:latin typeface="+mj-lt"/>
                <a:ea typeface="+mj-ea"/>
                <a:cs typeface="+mj-cs"/>
              </a:rPr>
              <a:t>Nonconformance vs </a:t>
            </a:r>
            <a:r>
              <a:rPr lang="sv-SE" sz="2400" b="1" dirty="0" err="1">
                <a:latin typeface="+mj-lt"/>
                <a:ea typeface="+mj-ea"/>
                <a:cs typeface="+mj-cs"/>
              </a:rPr>
              <a:t>Conformance</a:t>
            </a:r>
            <a:endParaRPr lang="sv-SE" sz="24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995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37547" y="393405"/>
            <a:ext cx="7351712" cy="599300"/>
          </a:xfrm>
        </p:spPr>
        <p:txBody>
          <a:bodyPr/>
          <a:lstStyle/>
          <a:p>
            <a:r>
              <a:rPr lang="sv-SE" sz="2400" dirty="0" err="1" smtClean="0"/>
              <a:t>How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handle</a:t>
            </a:r>
            <a:r>
              <a:rPr lang="sv-SE" sz="2400" dirty="0" smtClean="0"/>
              <a:t> different </a:t>
            </a:r>
            <a:r>
              <a:rPr lang="sv-SE" sz="2400" dirty="0" err="1" smtClean="0"/>
              <a:t>cases</a:t>
            </a:r>
            <a:r>
              <a:rPr lang="sv-SE" sz="2400" dirty="0" smtClean="0"/>
              <a:t> in the systems?</a:t>
            </a:r>
            <a:endParaRPr lang="sv-SE" sz="2400" dirty="0"/>
          </a:p>
        </p:txBody>
      </p:sp>
      <p:graphicFrame>
        <p:nvGraphicFramePr>
          <p:cNvPr id="5" name="Group 3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9591208"/>
              </p:ext>
            </p:extLst>
          </p:nvPr>
        </p:nvGraphicFramePr>
        <p:xfrm>
          <a:off x="138224" y="1106648"/>
          <a:ext cx="8862645" cy="5779657"/>
        </p:xfrm>
        <a:graphic>
          <a:graphicData uri="http://schemas.openxmlformats.org/drawingml/2006/table">
            <a:tbl>
              <a:tblPr/>
              <a:tblGrid>
                <a:gridCol w="4476306"/>
                <a:gridCol w="1924493"/>
                <a:gridCol w="2461846"/>
              </a:tblGrid>
              <a:tr h="4004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Case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Status in the system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Return</a:t>
                      </a: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rate status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1169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1. A </a:t>
                      </a:r>
                      <a:r>
                        <a:rPr lang="sv-SE" sz="1200" dirty="0" err="1" smtClean="0"/>
                        <a:t>factory</a:t>
                      </a:r>
                      <a:r>
                        <a:rPr lang="sv-SE" sz="1200" dirty="0" smtClean="0"/>
                        <a:t> </a:t>
                      </a:r>
                      <a:r>
                        <a:rPr lang="sv-SE" sz="1200" dirty="0" err="1" smtClean="0"/>
                        <a:t>pla</a:t>
                      </a: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ces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1200" baseline="0" dirty="0" smtClean="0"/>
                        <a:t>a </a:t>
                      </a:r>
                      <a:r>
                        <a:rPr lang="sv-SE" sz="1200" baseline="0" dirty="0" err="1" smtClean="0"/>
                        <a:t>batch</a:t>
                      </a:r>
                      <a:r>
                        <a:rPr lang="sv-SE" sz="1200" baseline="0" dirty="0" smtClean="0"/>
                        <a:t> of material in stock. </a:t>
                      </a:r>
                      <a:endParaRPr lang="sv-SE" sz="1200" dirty="0"/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Available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Received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73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r>
                        <a:rPr lang="en-US" sz="1200" baseline="0" dirty="0" smtClean="0"/>
                        <a:t> a. </a:t>
                      </a:r>
                      <a:r>
                        <a:rPr lang="en-US" sz="1200" dirty="0" smtClean="0"/>
                        <a:t>A factory place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1200" dirty="0" smtClean="0"/>
                        <a:t> a batch of received material in incoming inspection area </a:t>
                      </a:r>
                      <a:endParaRPr lang="sv-SE" sz="1200" dirty="0"/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Blocked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– Not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available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Received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37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</a:t>
                      </a:r>
                      <a:r>
                        <a:rPr lang="en-US" sz="1200" baseline="0" dirty="0" smtClean="0"/>
                        <a:t> b. </a:t>
                      </a:r>
                      <a:r>
                        <a:rPr lang="sv-SE" sz="1200" dirty="0" err="1" smtClean="0"/>
                        <a:t>Incomming</a:t>
                      </a:r>
                      <a:r>
                        <a:rPr lang="sv-SE" sz="1200" dirty="0" smtClean="0"/>
                        <a:t> </a:t>
                      </a:r>
                      <a:r>
                        <a:rPr lang="sv-SE" sz="1200" dirty="0" err="1" smtClean="0"/>
                        <a:t>inspection</a:t>
                      </a:r>
                      <a:r>
                        <a:rPr lang="sv-SE" sz="1200" dirty="0" smtClean="0"/>
                        <a:t> </a:t>
                      </a:r>
                      <a:r>
                        <a:rPr lang="sv-SE" sz="1200" dirty="0" err="1" smtClean="0"/>
                        <a:t>checked</a:t>
                      </a:r>
                      <a:r>
                        <a:rPr lang="sv-SE" sz="1200" dirty="0" smtClean="0"/>
                        <a:t> </a:t>
                      </a:r>
                      <a:r>
                        <a:rPr lang="sv-SE" sz="1200" dirty="0" smtClean="0">
                          <a:solidFill>
                            <a:schemeClr val="tx1"/>
                          </a:solidFill>
                        </a:rPr>
                        <a:t>the </a:t>
                      </a: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received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 material and </a:t>
                      </a:r>
                      <a:r>
                        <a:rPr lang="sv-SE" sz="1200" dirty="0" err="1" smtClean="0"/>
                        <a:t>found</a:t>
                      </a:r>
                      <a:r>
                        <a:rPr lang="sv-SE" sz="1200" dirty="0" smtClean="0"/>
                        <a:t> no </a:t>
                      </a:r>
                      <a:r>
                        <a:rPr lang="sv-SE" sz="1200" dirty="0" err="1" smtClean="0"/>
                        <a:t>defects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Available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Received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a.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Nonconforming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material is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identified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in stock or at the line.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Batch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of material is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placed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in the area for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blocked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material. 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Blocked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– Not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available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Received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b.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Supplier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doesn’t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want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to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send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batch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to a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third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party.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Factory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sends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back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batch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to the supplier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Returned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100% </a:t>
                      </a: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Received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100%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Returned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3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4 a. </a:t>
                      </a:r>
                      <a:r>
                        <a:rPr kumimoji="0" lang="sv-SE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Batch</a:t>
                      </a: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 of </a:t>
                      </a:r>
                      <a:r>
                        <a:rPr kumimoji="0" lang="sv-SE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blocked</a:t>
                      </a: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 material is sent </a:t>
                      </a:r>
                      <a:r>
                        <a:rPr kumimoji="0" lang="sv-SE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to</a:t>
                      </a: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b="1" dirty="0" smtClean="0">
                          <a:solidFill>
                            <a:schemeClr val="tx1"/>
                          </a:solidFill>
                        </a:rPr>
                        <a:t>3rd</a:t>
                      </a:r>
                      <a:r>
                        <a:rPr lang="sv-SE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party for </a:t>
                      </a:r>
                      <a:r>
                        <a:rPr kumimoji="0" lang="sv-SE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sorting</a:t>
                      </a:r>
                      <a:endParaRPr kumimoji="0" lang="sv-SE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Blocked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– Not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available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Received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925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b1. A </a:t>
                      </a:r>
                      <a:r>
                        <a:rPr lang="sv-SE" sz="1200" b="1" dirty="0" smtClean="0">
                          <a:solidFill>
                            <a:schemeClr val="tx1"/>
                          </a:solidFill>
                        </a:rPr>
                        <a:t>3rd 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party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sorted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out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70%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conformance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parts,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which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were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sent back to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factory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and 30%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nonconformance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parts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which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were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scrapped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after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agreement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with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the supplier. 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70%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Available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30 %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Returned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100% </a:t>
                      </a: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Received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30 %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Returned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1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b2. A </a:t>
                      </a:r>
                      <a:r>
                        <a:rPr lang="sv-SE" sz="1200" b="1" dirty="0" smtClean="0">
                          <a:solidFill>
                            <a:schemeClr val="tx1"/>
                          </a:solidFill>
                        </a:rPr>
                        <a:t>3rd 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party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sorted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out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30% </a:t>
                      </a: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nonconforming</a:t>
                      </a:r>
                      <a:r>
                        <a:rPr lang="sv-SE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parts and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reworked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the parts to be </a:t>
                      </a: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conforming</a:t>
                      </a:r>
                      <a:r>
                        <a:rPr lang="sv-SE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parts and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send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back to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factory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100 %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Available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100% </a:t>
                      </a: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Received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30 %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Returned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2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5. Supplier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delivers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nonconforming</a:t>
                      </a:r>
                      <a:r>
                        <a:rPr lang="sv-SE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material,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but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after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risk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evaluation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a decision is taken to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it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anyway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100 %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Available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100% </a:t>
                      </a: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Received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100%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Returned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2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6. A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batch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is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returned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to a supplier as </a:t>
                      </a:r>
                      <a:r>
                        <a:rPr lang="sv-SE" sz="1200" dirty="0" err="1" smtClean="0">
                          <a:solidFill>
                            <a:schemeClr val="tx1"/>
                          </a:solidFill>
                        </a:rPr>
                        <a:t>nonconforming</a:t>
                      </a:r>
                      <a:r>
                        <a:rPr lang="sv-SE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material – supplier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proofs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it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according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to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specification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a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mistake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- the supplier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delivered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correct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material. 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available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Adjust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100%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returned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0%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returned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for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batch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84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3376" name="Group 32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16612743"/>
              </p:ext>
            </p:extLst>
          </p:nvPr>
        </p:nvGraphicFramePr>
        <p:xfrm>
          <a:off x="112835" y="1578308"/>
          <a:ext cx="8862646" cy="2957353"/>
        </p:xfrm>
        <a:graphic>
          <a:graphicData uri="http://schemas.openxmlformats.org/drawingml/2006/table">
            <a:tbl>
              <a:tblPr/>
              <a:tblGrid>
                <a:gridCol w="4431323"/>
                <a:gridCol w="4431323"/>
              </a:tblGrid>
              <a:tr h="4336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Direct</a:t>
                      </a: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material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Indirect</a:t>
                      </a: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material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92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Parts that has a Husqvarna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specification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/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drawing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is part of a product BOM and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are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sourced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by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commodity purchasing. 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Material that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does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not have a Husqvarna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specification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/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drawing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and/or is not part of a product BOM. Material that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are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purchased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by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local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factory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organisation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3446">
                <a:tc>
                  <a:txBody>
                    <a:bodyPr/>
                    <a:lstStyle/>
                    <a:p>
                      <a:pPr rtl="0"/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Example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: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sv-SE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Labels</a:t>
                      </a:r>
                      <a:endParaRPr kumimoji="0" lang="sv-SE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sv-SE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Packaging</a:t>
                      </a: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v-SE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boxes</a:t>
                      </a:r>
                      <a:endParaRPr kumimoji="0" lang="sv-SE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Grease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or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chemicals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that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are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part of the product BOM</a:t>
                      </a:r>
                      <a:endParaRPr kumimoji="0" lang="sv-SE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Service parts </a:t>
                      </a:r>
                      <a:r>
                        <a:rPr kumimoji="0" lang="sv-SE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that</a:t>
                      </a: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v-SE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are</a:t>
                      </a: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v-SE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included</a:t>
                      </a: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 inside the </a:t>
                      </a:r>
                      <a:r>
                        <a:rPr kumimoji="0" lang="sv-SE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packaging</a:t>
                      </a: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 box</a:t>
                      </a:r>
                    </a:p>
                    <a:p>
                      <a:pPr marL="0" indent="0" rtl="0">
                        <a:buFontTx/>
                        <a:buNone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Example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: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Tape and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staples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for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packaging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box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Grease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or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chemicals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that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are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not part of the product BOM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Material that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are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used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to support the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assambly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/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packaging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process, </a:t>
                      </a: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but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is not part of the product BOM.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72323" y="510363"/>
            <a:ext cx="8138030" cy="59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44000" rIns="0" bIns="0" numCol="1" anchor="t" anchorCtr="0" compatLnSpc="1">
            <a:prstTxWarp prst="textNoShape">
              <a:avLst/>
            </a:prstTxWarp>
          </a:bodyPr>
          <a:lstStyle>
            <a:lvl1pPr marL="195263" indent="-195263" algn="l" rtl="0" eaLnBrk="1" fontAlgn="base" hangingPunct="1">
              <a:spcBef>
                <a:spcPts val="12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7363" indent="-277813" algn="l" rtl="0" eaLnBrk="1" fontAlgn="base" hangingPunct="1">
              <a:spcBef>
                <a:spcPts val="6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4688" indent="-179388" algn="l" rtl="0" eaLnBrk="1" fontAlgn="base" hangingPunct="1">
              <a:spcBef>
                <a:spcPts val="3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6463" indent="-223838" algn="l" rtl="0" eaLnBrk="1" fontAlgn="base" hangingPunct="1">
              <a:spcBef>
                <a:spcPts val="3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3788" indent="-179388" algn="l" rtl="0" eaLnBrk="1" fontAlgn="base" hangingPunct="1">
              <a:spcBef>
                <a:spcPts val="3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sv-SE" sz="2000" b="1" dirty="0" err="1" smtClean="0">
                <a:latin typeface="+mj-lt"/>
                <a:ea typeface="+mj-ea"/>
                <a:cs typeface="+mj-cs"/>
              </a:rPr>
              <a:t>Direct</a:t>
            </a:r>
            <a:r>
              <a:rPr lang="sv-SE" sz="2000" b="1" dirty="0" smtClean="0">
                <a:latin typeface="+mj-lt"/>
                <a:ea typeface="+mj-ea"/>
                <a:cs typeface="+mj-cs"/>
              </a:rPr>
              <a:t> material </a:t>
            </a:r>
            <a:r>
              <a:rPr lang="sv-SE" sz="2000" b="1" dirty="0">
                <a:latin typeface="+mj-lt"/>
                <a:ea typeface="+mj-ea"/>
                <a:cs typeface="+mj-cs"/>
              </a:rPr>
              <a:t>vs </a:t>
            </a:r>
            <a:r>
              <a:rPr lang="sv-SE" sz="2000" b="1" dirty="0" err="1" smtClean="0">
                <a:latin typeface="+mj-lt"/>
                <a:ea typeface="+mj-ea"/>
                <a:cs typeface="+mj-cs"/>
              </a:rPr>
              <a:t>Indirect</a:t>
            </a:r>
            <a:r>
              <a:rPr lang="sv-SE" sz="2000" b="1" dirty="0" smtClean="0">
                <a:latin typeface="+mj-lt"/>
                <a:ea typeface="+mj-ea"/>
                <a:cs typeface="+mj-cs"/>
              </a:rPr>
              <a:t> material – </a:t>
            </a:r>
            <a:r>
              <a:rPr lang="sv-SE" sz="2000" b="1" dirty="0" err="1" smtClean="0">
                <a:latin typeface="+mj-lt"/>
                <a:ea typeface="+mj-ea"/>
                <a:cs typeface="+mj-cs"/>
              </a:rPr>
              <a:t>packaging</a:t>
            </a:r>
            <a:r>
              <a:rPr lang="sv-SE" sz="2000" b="1" dirty="0" smtClean="0">
                <a:latin typeface="+mj-lt"/>
                <a:ea typeface="+mj-ea"/>
                <a:cs typeface="+mj-cs"/>
              </a:rPr>
              <a:t> material</a:t>
            </a:r>
            <a:endParaRPr lang="sv-SE" sz="20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089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sqvarna_PP-Template_2012[1]">
  <a:themeElements>
    <a:clrScheme name="Husqvarna 2012">
      <a:dk1>
        <a:sysClr val="windowText" lastClr="000000"/>
      </a:dk1>
      <a:lt1>
        <a:sysClr val="window" lastClr="FFFFFF"/>
      </a:lt1>
      <a:dk2>
        <a:srgbClr val="D4021D"/>
      </a:dk2>
      <a:lt2>
        <a:srgbClr val="D0CFCE"/>
      </a:lt2>
      <a:accent1>
        <a:srgbClr val="EA632D"/>
      </a:accent1>
      <a:accent2>
        <a:srgbClr val="273A60"/>
      </a:accent2>
      <a:accent3>
        <a:srgbClr val="00A3B4"/>
      </a:accent3>
      <a:accent4>
        <a:srgbClr val="97BF0D"/>
      </a:accent4>
      <a:accent5>
        <a:srgbClr val="255E47"/>
      </a:accent5>
      <a:accent6>
        <a:srgbClr val="8C8A88"/>
      </a:accent6>
      <a:hlink>
        <a:srgbClr val="EA632D"/>
      </a:hlink>
      <a:folHlink>
        <a:srgbClr val="696765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3175">
          <a:solidFill>
            <a:schemeClr val="accent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5000"/>
          </a:lnSpc>
          <a:spcBef>
            <a:spcPts val="600"/>
          </a:spcBef>
          <a:defRPr dirty="0" err="1" smtClean="0"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Husqvarna_PP-Template_2012[1]</Template>
  <TotalTime>0</TotalTime>
  <Words>1156</Words>
  <Application>Microsoft Office PowerPoint</Application>
  <PresentationFormat>On-screen Show (4:3)</PresentationFormat>
  <Paragraphs>147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Husqvarna_PP-Template_2012[1]</vt:lpstr>
      <vt:lpstr>Definition of the KPI Return rate</vt:lpstr>
      <vt:lpstr>Purpose</vt:lpstr>
      <vt:lpstr>Terminology 1</vt:lpstr>
      <vt:lpstr>Terminology 2</vt:lpstr>
      <vt:lpstr>Calculation</vt:lpstr>
      <vt:lpstr>Method</vt:lpstr>
      <vt:lpstr>PowerPoint Presentation</vt:lpstr>
      <vt:lpstr>How to handle different cases in the systems?</vt:lpstr>
      <vt:lpstr>PowerPoint Presentation</vt:lpstr>
    </vt:vector>
  </TitlesOfParts>
  <Company>Husqvarna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em9mths</dc:creator>
  <cp:lastModifiedBy>Fredrik Währborg</cp:lastModifiedBy>
  <cp:revision>104</cp:revision>
  <cp:lastPrinted>2013-05-03T08:50:47Z</cp:lastPrinted>
  <dcterms:created xsi:type="dcterms:W3CDTF">2012-04-17T07:04:04Z</dcterms:created>
  <dcterms:modified xsi:type="dcterms:W3CDTF">2014-02-03T07:15:03Z</dcterms:modified>
</cp:coreProperties>
</file>